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0" r:id="rId2"/>
    <p:sldMasterId id="2147483682" r:id="rId3"/>
  </p:sldMasterIdLst>
  <p:notesMasterIdLst>
    <p:notesMasterId r:id="rId16"/>
  </p:notesMasterIdLst>
  <p:handoutMasterIdLst>
    <p:handoutMasterId r:id="rId17"/>
  </p:handoutMasterIdLst>
  <p:sldIdLst>
    <p:sldId id="1879" r:id="rId4"/>
    <p:sldId id="1920" r:id="rId5"/>
    <p:sldId id="1953" r:id="rId6"/>
    <p:sldId id="1946" r:id="rId7"/>
    <p:sldId id="1945" r:id="rId8"/>
    <p:sldId id="1955" r:id="rId9"/>
    <p:sldId id="1952" r:id="rId10"/>
    <p:sldId id="1954" r:id="rId11"/>
    <p:sldId id="1951" r:id="rId12"/>
    <p:sldId id="1947" r:id="rId13"/>
    <p:sldId id="1948" r:id="rId14"/>
    <p:sldId id="1926" r:id="rId15"/>
  </p:sldIdLst>
  <p:sldSz cx="12192000" cy="6858000"/>
  <p:notesSz cx="9926638"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1879"/>
            <p14:sldId id="1920"/>
            <p14:sldId id="1953"/>
            <p14:sldId id="1946"/>
            <p14:sldId id="1945"/>
            <p14:sldId id="1955"/>
            <p14:sldId id="1952"/>
            <p14:sldId id="1954"/>
            <p14:sldId id="1951"/>
            <p14:sldId id="1947"/>
            <p14:sldId id="1948"/>
            <p14:sldId id="1926"/>
          </p14:sldIdLst>
        </p14:section>
      </p14:sectionLst>
    </p:ext>
    <p:ext uri="{EFAFB233-063F-42B5-8137-9DF3F51BA10A}">
      <p15:sldGuideLst xmlns:p15="http://schemas.microsoft.com/office/powerpoint/2012/main">
        <p15:guide id="1" orient="horz" pos="2170">
          <p15:clr>
            <a:srgbClr val="A4A3A4"/>
          </p15:clr>
        </p15:guide>
        <p15:guide id="2" pos="267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92C74"/>
    <a:srgbClr val="092D76"/>
    <a:srgbClr val="FFFFFF"/>
    <a:srgbClr val="9A0001"/>
    <a:srgbClr val="7FD7A7"/>
    <a:srgbClr val="212529"/>
    <a:srgbClr val="F7C637"/>
    <a:srgbClr val="DEEBF7"/>
    <a:srgbClr val="F2F2F2"/>
    <a:srgbClr val="FF6B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556" autoAdjust="0"/>
    <p:restoredTop sz="72792" autoAdjust="0"/>
  </p:normalViewPr>
  <p:slideViewPr>
    <p:cSldViewPr snapToGrid="0">
      <p:cViewPr varScale="1">
        <p:scale>
          <a:sx n="73" d="100"/>
          <a:sy n="73" d="100"/>
        </p:scale>
        <p:origin x="228" y="56"/>
      </p:cViewPr>
      <p:guideLst>
        <p:guide orient="horz" pos="2170"/>
        <p:guide pos="267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0"/>
            <a:ext cx="4301543" cy="341064"/>
          </a:xfrm>
          <a:prstGeom prst="rect">
            <a:avLst/>
          </a:prstGeom>
        </p:spPr>
        <p:txBody>
          <a:bodyPr vert="horz" lIns="95562" tIns="47781" rIns="95562" bIns="47781" rtlCol="0"/>
          <a:lstStyle>
            <a:lvl1pPr algn="l">
              <a:defRPr sz="1600"/>
            </a:lvl1pPr>
          </a:lstStyle>
          <a:p>
            <a:endParaRPr lang="zh-CN" altLang="en-US"/>
          </a:p>
        </p:txBody>
      </p:sp>
      <p:sp>
        <p:nvSpPr>
          <p:cNvPr id="3" name="日期占位符 2"/>
          <p:cNvSpPr>
            <a:spLocks noGrp="1"/>
          </p:cNvSpPr>
          <p:nvPr>
            <p:ph type="dt" sz="quarter" idx="1"/>
          </p:nvPr>
        </p:nvSpPr>
        <p:spPr>
          <a:xfrm>
            <a:off x="5622800" y="0"/>
            <a:ext cx="4301543" cy="341064"/>
          </a:xfrm>
          <a:prstGeom prst="rect">
            <a:avLst/>
          </a:prstGeom>
        </p:spPr>
        <p:txBody>
          <a:bodyPr vert="horz" lIns="95562" tIns="47781" rIns="95562" bIns="47781" rtlCol="0"/>
          <a:lstStyle>
            <a:lvl1pPr algn="r">
              <a:defRPr sz="1600"/>
            </a:lvl1pPr>
          </a:lstStyle>
          <a:p>
            <a:fld id="{0F9B84EA-7D68-4D60-9CB1-D50884785D1C}" type="datetimeFigureOut">
              <a:rPr lang="zh-CN" altLang="en-US" smtClean="0"/>
              <a:t>2024/5/13</a:t>
            </a:fld>
            <a:endParaRPr lang="zh-CN" altLang="en-US"/>
          </a:p>
        </p:txBody>
      </p:sp>
      <p:sp>
        <p:nvSpPr>
          <p:cNvPr id="4" name="页脚占位符 3"/>
          <p:cNvSpPr>
            <a:spLocks noGrp="1"/>
          </p:cNvSpPr>
          <p:nvPr>
            <p:ph type="ftr" sz="quarter" idx="2"/>
          </p:nvPr>
        </p:nvSpPr>
        <p:spPr>
          <a:xfrm>
            <a:off x="2" y="6456613"/>
            <a:ext cx="4301543" cy="341063"/>
          </a:xfrm>
          <a:prstGeom prst="rect">
            <a:avLst/>
          </a:prstGeom>
        </p:spPr>
        <p:txBody>
          <a:bodyPr vert="horz" lIns="95562" tIns="47781" rIns="95562" bIns="47781" rtlCol="0" anchor="b"/>
          <a:lstStyle>
            <a:lvl1pPr algn="l">
              <a:defRPr sz="1600"/>
            </a:lvl1pPr>
          </a:lstStyle>
          <a:p>
            <a:endParaRPr lang="zh-CN" altLang="en-US"/>
          </a:p>
        </p:txBody>
      </p:sp>
      <p:sp>
        <p:nvSpPr>
          <p:cNvPr id="5" name="灯片编号占位符 4"/>
          <p:cNvSpPr>
            <a:spLocks noGrp="1"/>
          </p:cNvSpPr>
          <p:nvPr>
            <p:ph type="sldNum" sz="quarter" idx="3"/>
          </p:nvPr>
        </p:nvSpPr>
        <p:spPr>
          <a:xfrm>
            <a:off x="5622800" y="6456613"/>
            <a:ext cx="4301543" cy="341063"/>
          </a:xfrm>
          <a:prstGeom prst="rect">
            <a:avLst/>
          </a:prstGeom>
        </p:spPr>
        <p:txBody>
          <a:bodyPr vert="horz" lIns="95562" tIns="47781" rIns="95562" bIns="47781" rtlCol="0" anchor="b"/>
          <a:lstStyle>
            <a:lvl1pPr algn="r">
              <a:defRPr sz="1600"/>
            </a:lvl1pPr>
          </a:lstStyle>
          <a:p>
            <a:fld id="{8D4E0FC9-F1F8-4FAE-9988-3BA365CFD46F}" type="slidenum">
              <a:rPr lang="zh-CN" altLang="en-US" sz="1500"/>
              <a:t>‹#›</a:t>
            </a:fld>
            <a:r>
              <a:rPr lang="en-US" altLang="zh-CN" sz="1500"/>
              <a:t>/29</a:t>
            </a:r>
            <a:endParaRPr lang="zh-CN" altLang="en-US" sz="1500"/>
          </a:p>
        </p:txBody>
      </p:sp>
    </p:spTree>
    <p:extLst>
      <p:ext uri="{BB962C8B-B14F-4D97-AF65-F5344CB8AC3E}">
        <p14:creationId xmlns:p14="http://schemas.microsoft.com/office/powerpoint/2010/main" val="171346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0"/>
            <a:ext cx="4301543" cy="341064"/>
          </a:xfrm>
          <a:prstGeom prst="rect">
            <a:avLst/>
          </a:prstGeom>
        </p:spPr>
        <p:txBody>
          <a:bodyPr vert="horz" lIns="95562" tIns="47781" rIns="95562" bIns="47781" rtlCol="0"/>
          <a:lstStyle>
            <a:lvl1pPr algn="l">
              <a:defRPr sz="1300"/>
            </a:lvl1pPr>
          </a:lstStyle>
          <a:p>
            <a:endParaRPr lang="zh-CN" altLang="en-US"/>
          </a:p>
        </p:txBody>
      </p:sp>
      <p:sp>
        <p:nvSpPr>
          <p:cNvPr id="3" name="日期占位符 2"/>
          <p:cNvSpPr>
            <a:spLocks noGrp="1"/>
          </p:cNvSpPr>
          <p:nvPr>
            <p:ph type="dt" idx="1"/>
          </p:nvPr>
        </p:nvSpPr>
        <p:spPr>
          <a:xfrm>
            <a:off x="5622800" y="0"/>
            <a:ext cx="4301543" cy="341064"/>
          </a:xfrm>
          <a:prstGeom prst="rect">
            <a:avLst/>
          </a:prstGeom>
        </p:spPr>
        <p:txBody>
          <a:bodyPr vert="horz" lIns="95562" tIns="47781" rIns="95562" bIns="47781" rtlCol="0"/>
          <a:lstStyle>
            <a:lvl1pPr algn="r">
              <a:defRPr sz="1300"/>
            </a:lvl1pPr>
          </a:lstStyle>
          <a:p>
            <a:fld id="{5A399999-22BB-4EB1-820B-6F546983B52B}" type="datetimeFigureOut">
              <a:rPr lang="zh-CN" altLang="en-US" smtClean="0"/>
              <a:t>2024/5/13</a:t>
            </a:fld>
            <a:endParaRPr lang="zh-CN" altLang="en-US"/>
          </a:p>
        </p:txBody>
      </p:sp>
      <p:sp>
        <p:nvSpPr>
          <p:cNvPr id="4" name="幻灯片图像占位符 3"/>
          <p:cNvSpPr>
            <a:spLocks noGrp="1" noRot="1" noChangeAspect="1"/>
          </p:cNvSpPr>
          <p:nvPr>
            <p:ph type="sldImg" idx="2"/>
          </p:nvPr>
        </p:nvSpPr>
        <p:spPr>
          <a:xfrm>
            <a:off x="2924175" y="849313"/>
            <a:ext cx="4078288" cy="2293937"/>
          </a:xfrm>
          <a:prstGeom prst="rect">
            <a:avLst/>
          </a:prstGeom>
          <a:noFill/>
          <a:ln w="12700">
            <a:solidFill>
              <a:prstClr val="black"/>
            </a:solidFill>
          </a:ln>
        </p:spPr>
        <p:txBody>
          <a:bodyPr vert="horz" lIns="95562" tIns="47781" rIns="95562" bIns="47781" rtlCol="0" anchor="ctr"/>
          <a:lstStyle/>
          <a:p>
            <a:endParaRPr lang="zh-CN" altLang="en-US"/>
          </a:p>
        </p:txBody>
      </p:sp>
      <p:sp>
        <p:nvSpPr>
          <p:cNvPr id="5" name="备注占位符 4"/>
          <p:cNvSpPr>
            <a:spLocks noGrp="1"/>
          </p:cNvSpPr>
          <p:nvPr>
            <p:ph type="body" sz="quarter" idx="3"/>
          </p:nvPr>
        </p:nvSpPr>
        <p:spPr>
          <a:xfrm>
            <a:off x="992665" y="3271383"/>
            <a:ext cx="7941310" cy="2676585"/>
          </a:xfrm>
          <a:prstGeom prst="rect">
            <a:avLst/>
          </a:prstGeom>
        </p:spPr>
        <p:txBody>
          <a:bodyPr vert="horz" lIns="95562" tIns="47781" rIns="95562" bIns="4778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2" y="6456613"/>
            <a:ext cx="4301543" cy="341063"/>
          </a:xfrm>
          <a:prstGeom prst="rect">
            <a:avLst/>
          </a:prstGeom>
        </p:spPr>
        <p:txBody>
          <a:bodyPr vert="horz" lIns="95562" tIns="47781" rIns="95562" bIns="47781"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5622800" y="6456613"/>
            <a:ext cx="4301543" cy="341063"/>
          </a:xfrm>
          <a:prstGeom prst="rect">
            <a:avLst/>
          </a:prstGeom>
        </p:spPr>
        <p:txBody>
          <a:bodyPr vert="horz" lIns="95562" tIns="47781" rIns="95562" bIns="47781" rtlCol="0" anchor="b"/>
          <a:lstStyle>
            <a:lvl1pPr algn="r">
              <a:defRPr sz="1300"/>
            </a:lvl1pPr>
          </a:lstStyle>
          <a:p>
            <a:fld id="{C2A75D99-2AE7-49F1-BB03-59E2BF5579C1}" type="slidenum">
              <a:rPr lang="zh-CN" altLang="en-US" smtClean="0"/>
              <a:t>‹#›</a:t>
            </a:fld>
            <a:endParaRPr lang="zh-CN" altLang="en-US"/>
          </a:p>
        </p:txBody>
      </p:sp>
    </p:spTree>
    <p:extLst>
      <p:ext uri="{BB962C8B-B14F-4D97-AF65-F5344CB8AC3E}">
        <p14:creationId xmlns:p14="http://schemas.microsoft.com/office/powerpoint/2010/main" val="2914066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0" i="0" dirty="0">
                <a:solidFill>
                  <a:srgbClr val="0D0D0D"/>
                </a:solidFill>
                <a:effectLst/>
                <a:highlight>
                  <a:srgbClr val="FFFFFF"/>
                </a:highlight>
                <a:latin typeface="Söhne"/>
              </a:rPr>
              <a:t>Hello everyone, Good morning. My name is Chen Yujie, and I am a Master’s student in Computer Science at Peking University and also a summer intern at Johns Hopkins University. I am very pleased to have the opportunity to introduce to you our summer project: "A Measurable Ranking of Pre-trained 3D Models: From Least to Most Powerful."</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extLst>
      <p:ext uri="{BB962C8B-B14F-4D97-AF65-F5344CB8AC3E}">
        <p14:creationId xmlns:p14="http://schemas.microsoft.com/office/powerpoint/2010/main" val="4270029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lgn="just" eaLnBrk="0" fontAlgn="base" hangingPunct="0">
              <a:lnSpc>
                <a:spcPct val="150000"/>
              </a:lnSpc>
              <a:spcBef>
                <a:spcPct val="20000"/>
              </a:spcBef>
              <a:spcAft>
                <a:spcPct val="0"/>
              </a:spcAft>
              <a:buClr>
                <a:srgbClr val="3333CC"/>
              </a:buClr>
              <a:buSzPct val="55000"/>
              <a:buAutoNum type="arabicPeriod"/>
            </a:pPr>
            <a:r>
              <a:rPr lang="en-US" b="0" i="0" dirty="0">
                <a:effectLst/>
                <a:highlight>
                  <a:srgbClr val="FFFFFF"/>
                </a:highlight>
                <a:latin typeface="Arial" panose="020B0604020202020204" pitchFamily="34" charset="0"/>
              </a:rPr>
              <a:t>In the field of image segmentation, due to the lack of labeled data, transfer learning has become a</a:t>
            </a:r>
            <a:br>
              <a:rPr lang="en-US" dirty="0"/>
            </a:br>
            <a:r>
              <a:rPr lang="en-US" b="0" i="0" dirty="0">
                <a:effectLst/>
                <a:highlight>
                  <a:srgbClr val="FFFFFF"/>
                </a:highlight>
                <a:latin typeface="Arial" panose="020B0604020202020204" pitchFamily="34" charset="0"/>
              </a:rPr>
              <a:t>very popular method. It efficiently utilizes limited data on downstream tasks and achieves high dice</a:t>
            </a:r>
            <a:br>
              <a:rPr lang="en-US" dirty="0"/>
            </a:br>
            <a:r>
              <a:rPr lang="en-US" b="0" i="0" dirty="0">
                <a:effectLst/>
                <a:highlight>
                  <a:srgbClr val="FFFFFF"/>
                </a:highlight>
                <a:latin typeface="Arial" panose="020B0604020202020204" pitchFamily="34" charset="0"/>
              </a:rPr>
              <a:t>and </a:t>
            </a:r>
            <a:r>
              <a:rPr lang="en-US" b="0" i="0" dirty="0" err="1">
                <a:effectLst/>
                <a:highlight>
                  <a:srgbClr val="FFFFFF"/>
                </a:highlight>
                <a:latin typeface="Arial" panose="020B0604020202020204" pitchFamily="34" charset="0"/>
              </a:rPr>
              <a:t>nsd</a:t>
            </a:r>
            <a:r>
              <a:rPr lang="en-US" b="0" i="0" dirty="0">
                <a:effectLst/>
                <a:highlight>
                  <a:srgbClr val="FFFFFF"/>
                </a:highlight>
                <a:latin typeface="Arial" panose="020B0604020202020204" pitchFamily="34" charset="0"/>
              </a:rPr>
              <a:t> scores. However, studies have shown that not all pretrained checkpoints perform well on</a:t>
            </a:r>
            <a:br>
              <a:rPr lang="en-US" dirty="0"/>
            </a:br>
            <a:r>
              <a:rPr lang="en-US" b="0" i="0" dirty="0">
                <a:effectLst/>
                <a:highlight>
                  <a:srgbClr val="FFFFFF"/>
                </a:highlight>
                <a:latin typeface="Arial" panose="020B0604020202020204" pitchFamily="34" charset="0"/>
              </a:rPr>
              <a:t>downstream tasks [ 24 ].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10</a:t>
            </a:fld>
            <a:endParaRPr lang="zh-CN" altLang="en-US"/>
          </a:p>
        </p:txBody>
      </p:sp>
    </p:spTree>
    <p:extLst>
      <p:ext uri="{BB962C8B-B14F-4D97-AF65-F5344CB8AC3E}">
        <p14:creationId xmlns:p14="http://schemas.microsoft.com/office/powerpoint/2010/main" val="1877168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lgn="just" eaLnBrk="0" fontAlgn="base" hangingPunct="0">
              <a:lnSpc>
                <a:spcPct val="150000"/>
              </a:lnSpc>
              <a:spcBef>
                <a:spcPct val="20000"/>
              </a:spcBef>
              <a:spcAft>
                <a:spcPct val="0"/>
              </a:spcAft>
              <a:buClr>
                <a:srgbClr val="3333CC"/>
              </a:buClr>
              <a:buSzPct val="55000"/>
              <a:buAutoNum type="arabicPeriod"/>
            </a:pPr>
            <a:r>
              <a:rPr lang="en-US" b="0" i="0" dirty="0">
                <a:effectLst/>
                <a:highlight>
                  <a:srgbClr val="FFFFFF"/>
                </a:highlight>
                <a:latin typeface="Arial" panose="020B0604020202020204" pitchFamily="34" charset="0"/>
              </a:rPr>
              <a:t>In the field of image segmentation, due to the lack of labeled data, transfer learning has become a</a:t>
            </a:r>
            <a:br>
              <a:rPr lang="en-US" dirty="0"/>
            </a:br>
            <a:r>
              <a:rPr lang="en-US" b="0" i="0" dirty="0">
                <a:effectLst/>
                <a:highlight>
                  <a:srgbClr val="FFFFFF"/>
                </a:highlight>
                <a:latin typeface="Arial" panose="020B0604020202020204" pitchFamily="34" charset="0"/>
              </a:rPr>
              <a:t>very popular method. It efficiently utilizes limited data on downstream tasks and achieves high dice</a:t>
            </a:r>
            <a:br>
              <a:rPr lang="en-US" dirty="0"/>
            </a:br>
            <a:r>
              <a:rPr lang="en-US" b="0" i="0" dirty="0">
                <a:effectLst/>
                <a:highlight>
                  <a:srgbClr val="FFFFFF"/>
                </a:highlight>
                <a:latin typeface="Arial" panose="020B0604020202020204" pitchFamily="34" charset="0"/>
              </a:rPr>
              <a:t>and </a:t>
            </a:r>
            <a:r>
              <a:rPr lang="en-US" b="0" i="0" dirty="0" err="1">
                <a:effectLst/>
                <a:highlight>
                  <a:srgbClr val="FFFFFF"/>
                </a:highlight>
                <a:latin typeface="Arial" panose="020B0604020202020204" pitchFamily="34" charset="0"/>
              </a:rPr>
              <a:t>nsd</a:t>
            </a:r>
            <a:r>
              <a:rPr lang="en-US" b="0" i="0" dirty="0">
                <a:effectLst/>
                <a:highlight>
                  <a:srgbClr val="FFFFFF"/>
                </a:highlight>
                <a:latin typeface="Arial" panose="020B0604020202020204" pitchFamily="34" charset="0"/>
              </a:rPr>
              <a:t> scores. However, studies have shown that not all pretrained checkpoints perform well on</a:t>
            </a:r>
            <a:br>
              <a:rPr lang="en-US" dirty="0"/>
            </a:br>
            <a:r>
              <a:rPr lang="en-US" b="0" i="0" dirty="0">
                <a:effectLst/>
                <a:highlight>
                  <a:srgbClr val="FFFFFF"/>
                </a:highlight>
                <a:latin typeface="Arial" panose="020B0604020202020204" pitchFamily="34" charset="0"/>
              </a:rPr>
              <a:t>downstream tasks [ 24 ].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11</a:t>
            </a:fld>
            <a:endParaRPr lang="zh-CN" altLang="en-US"/>
          </a:p>
        </p:txBody>
      </p:sp>
    </p:spTree>
    <p:extLst>
      <p:ext uri="{BB962C8B-B14F-4D97-AF65-F5344CB8AC3E}">
        <p14:creationId xmlns:p14="http://schemas.microsoft.com/office/powerpoint/2010/main" val="937723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12</a:t>
            </a:fld>
            <a:endParaRPr lang="zh-CN" altLang="en-US"/>
          </a:p>
        </p:txBody>
      </p:sp>
    </p:spTree>
    <p:extLst>
      <p:ext uri="{BB962C8B-B14F-4D97-AF65-F5344CB8AC3E}">
        <p14:creationId xmlns:p14="http://schemas.microsoft.com/office/powerpoint/2010/main" val="1723009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1" indent="0" algn="just" eaLnBrk="0" fontAlgn="base" hangingPunct="0">
              <a:lnSpc>
                <a:spcPct val="150000"/>
              </a:lnSpc>
              <a:spcBef>
                <a:spcPct val="20000"/>
              </a:spcBef>
              <a:spcAft>
                <a:spcPct val="0"/>
              </a:spcAft>
              <a:buClr>
                <a:srgbClr val="3333CC"/>
              </a:buClr>
              <a:buSzPct val="55000"/>
              <a:buNone/>
            </a:pPr>
            <a:r>
              <a:rPr lang="en-US" b="0" i="0" dirty="0">
                <a:effectLst/>
                <a:highlight>
                  <a:srgbClr val="FFFFFF"/>
                </a:highlight>
                <a:latin typeface="Arial" panose="020B0604020202020204" pitchFamily="34" charset="0"/>
              </a:rPr>
              <a:t>In the field of image segmentation, due to the lack of labeled data, transfer learning has become a</a:t>
            </a:r>
            <a:br>
              <a:rPr lang="en-US" dirty="0"/>
            </a:br>
            <a:r>
              <a:rPr lang="en-US" b="0" i="0" dirty="0">
                <a:effectLst/>
                <a:highlight>
                  <a:srgbClr val="FFFFFF"/>
                </a:highlight>
                <a:latin typeface="Arial" panose="020B0604020202020204" pitchFamily="34" charset="0"/>
              </a:rPr>
              <a:t>very popular method. It efficiently utilizes limited data on downstream tasks and achieves high dice</a:t>
            </a:r>
            <a:br>
              <a:rPr lang="en-US" dirty="0"/>
            </a:br>
            <a:r>
              <a:rPr lang="en-US" b="0" i="0" dirty="0">
                <a:effectLst/>
                <a:highlight>
                  <a:srgbClr val="FFFFFF"/>
                </a:highlight>
                <a:latin typeface="Arial" panose="020B0604020202020204" pitchFamily="34" charset="0"/>
              </a:rPr>
              <a:t>and </a:t>
            </a:r>
            <a:r>
              <a:rPr lang="en-US" b="0" i="0" dirty="0" err="1">
                <a:effectLst/>
                <a:highlight>
                  <a:srgbClr val="FFFFFF"/>
                </a:highlight>
                <a:latin typeface="Arial" panose="020B0604020202020204" pitchFamily="34" charset="0"/>
              </a:rPr>
              <a:t>nsd</a:t>
            </a:r>
            <a:r>
              <a:rPr lang="en-US" b="0" i="0" dirty="0">
                <a:effectLst/>
                <a:highlight>
                  <a:srgbClr val="FFFFFF"/>
                </a:highlight>
                <a:latin typeface="Arial" panose="020B0604020202020204" pitchFamily="34" charset="0"/>
              </a:rPr>
              <a:t> scores. However, studies have shown that not all pretrained checkpoints perform well on</a:t>
            </a:r>
            <a:br>
              <a:rPr lang="en-US" dirty="0"/>
            </a:br>
            <a:r>
              <a:rPr lang="en-US" b="0" i="0" dirty="0">
                <a:effectLst/>
                <a:highlight>
                  <a:srgbClr val="FFFFFF"/>
                </a:highlight>
                <a:latin typeface="Arial" panose="020B0604020202020204" pitchFamily="34" charset="0"/>
              </a:rPr>
              <a:t>downstream tasks [ 24 ].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extLst>
      <p:ext uri="{BB962C8B-B14F-4D97-AF65-F5344CB8AC3E}">
        <p14:creationId xmlns:p14="http://schemas.microsoft.com/office/powerpoint/2010/main" val="370520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1" indent="0" algn="just" defTabSz="914400" rtl="0" eaLnBrk="0" fontAlgn="base" latinLnBrk="0" hangingPunct="0">
              <a:lnSpc>
                <a:spcPct val="150000"/>
              </a:lnSpc>
              <a:spcBef>
                <a:spcPct val="20000"/>
              </a:spcBef>
              <a:spcAft>
                <a:spcPct val="0"/>
              </a:spcAft>
              <a:buClr>
                <a:srgbClr val="3333CC"/>
              </a:buClr>
              <a:buSzPct val="55000"/>
              <a:buFontTx/>
              <a:buNone/>
              <a:tabLst/>
              <a:defRPr/>
            </a:pPr>
            <a:br>
              <a:rPr lang="en-US" dirty="0"/>
            </a:br>
            <a:r>
              <a:rPr lang="en-US" b="0" i="0" dirty="0">
                <a:solidFill>
                  <a:srgbClr val="0D0D0D"/>
                </a:solidFill>
                <a:effectLst/>
                <a:highlight>
                  <a:srgbClr val="FFFFFF"/>
                </a:highlight>
                <a:latin typeface="Söhne"/>
              </a:rPr>
              <a:t>When you need to choose a model to complete downstream 3D image segmentation tasks, as shown here, there are more than 20 options available, including UNETR, </a:t>
            </a:r>
            <a:r>
              <a:rPr lang="en-US" b="0" i="0" dirty="0" err="1">
                <a:solidFill>
                  <a:srgbClr val="0D0D0D"/>
                </a:solidFill>
                <a:effectLst/>
                <a:highlight>
                  <a:srgbClr val="FFFFFF"/>
                </a:highlight>
                <a:latin typeface="Söhne"/>
              </a:rPr>
              <a:t>Swin</a:t>
            </a:r>
            <a:r>
              <a:rPr lang="en-US" b="0" i="0" dirty="0">
                <a:solidFill>
                  <a:srgbClr val="0D0D0D"/>
                </a:solidFill>
                <a:effectLst/>
                <a:highlight>
                  <a:srgbClr val="FFFFFF"/>
                </a:highlight>
                <a:latin typeface="Söhne"/>
              </a:rPr>
              <a:t>-UNETR, and others. The traditional approach involves using fine-tuning, which means adjusting these models on the target dataset. However, this can consume a significant amount of time and computational resources.</a:t>
            </a:r>
          </a:p>
          <a:p>
            <a:pPr marL="457200" marR="0" lvl="1" indent="0" algn="just" defTabSz="914400" rtl="0" eaLnBrk="0" fontAlgn="base" latinLnBrk="0" hangingPunct="0">
              <a:lnSpc>
                <a:spcPct val="150000"/>
              </a:lnSpc>
              <a:spcBef>
                <a:spcPct val="20000"/>
              </a:spcBef>
              <a:spcAft>
                <a:spcPct val="0"/>
              </a:spcAft>
              <a:buClr>
                <a:srgbClr val="3333CC"/>
              </a:buClr>
              <a:buSzPct val="55000"/>
              <a:buFontTx/>
              <a:buNone/>
              <a:tabLst/>
              <a:defRPr/>
            </a:pPr>
            <a:endParaRPr lang="en-US" b="0" i="0" dirty="0">
              <a:solidFill>
                <a:srgbClr val="0D0D0D"/>
              </a:solidFill>
              <a:effectLst/>
              <a:highlight>
                <a:srgbClr val="FFFFFF"/>
              </a:highlight>
              <a:latin typeface="Söhne"/>
            </a:endParaRPr>
          </a:p>
          <a:p>
            <a:pPr marL="457200" marR="0" lvl="1" indent="0" algn="just" defTabSz="914400" rtl="0" eaLnBrk="0" fontAlgn="base" latinLnBrk="0" hangingPunct="0">
              <a:lnSpc>
                <a:spcPct val="150000"/>
              </a:lnSpc>
              <a:spcBef>
                <a:spcPct val="20000"/>
              </a:spcBef>
              <a:spcAft>
                <a:spcPct val="0"/>
              </a:spcAft>
              <a:buClr>
                <a:srgbClr val="3333CC"/>
              </a:buClr>
              <a:buSzPct val="55000"/>
              <a:buFontTx/>
              <a:buNone/>
              <a:tabLst/>
              <a:defRPr/>
            </a:pPr>
            <a:r>
              <a:rPr lang="en-US" b="0" i="0" dirty="0">
                <a:solidFill>
                  <a:srgbClr val="0D0D0D"/>
                </a:solidFill>
                <a:effectLst/>
                <a:highlight>
                  <a:srgbClr val="FFFFFF"/>
                </a:highlight>
                <a:latin typeface="Söhne"/>
              </a:rPr>
              <a:t>We want to quickly rank the performance of checkpoints on a target task without using fine-tuning in the field of 3D image segmentation, and explore why some checkpoints perform well and why others perform poorly.</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a:t>
            </a:fld>
            <a:endParaRPr lang="zh-CN" altLang="en-US"/>
          </a:p>
        </p:txBody>
      </p:sp>
    </p:spTree>
    <p:extLst>
      <p:ext uri="{BB962C8B-B14F-4D97-AF65-F5344CB8AC3E}">
        <p14:creationId xmlns:p14="http://schemas.microsoft.com/office/powerpoint/2010/main" val="3160225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a:r>
              <a:rPr lang="en-US" b="0" i="0" dirty="0">
                <a:solidFill>
                  <a:srgbClr val="495365"/>
                </a:solidFill>
                <a:effectLst/>
                <a:highlight>
                  <a:srgbClr val="FFFFFF"/>
                </a:highlight>
                <a:latin typeface="Arial" panose="020B0604020202020204" pitchFamily="34" charset="0"/>
              </a:rPr>
              <a:t>here are two methods to assess the performance of pretrained</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checkpoints on downstream tasks, i.e., model transferability. The first method is a linear classifier,</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but it cannot be used for image segmentation tasks. The second method is fine-tuning, which is the</a:t>
            </a:r>
            <a:br>
              <a:rPr lang="en-US" b="0" i="0" dirty="0">
                <a:solidFill>
                  <a:srgbClr val="495365"/>
                </a:solidFill>
                <a:effectLst/>
                <a:highlight>
                  <a:srgbClr val="FFFFFF"/>
                </a:highlight>
                <a:latin typeface="Lato" panose="020F0502020204030203" pitchFamily="34" charset="0"/>
              </a:rPr>
            </a:br>
            <a:r>
              <a:rPr lang="en-US" b="0" i="0" dirty="0">
                <a:solidFill>
                  <a:srgbClr val="495365"/>
                </a:solidFill>
                <a:effectLst/>
                <a:highlight>
                  <a:srgbClr val="FFFFFF"/>
                </a:highlight>
                <a:latin typeface="Arial" panose="020B0604020202020204" pitchFamily="34" charset="0"/>
              </a:rPr>
              <a:t>gold standard but is inefficient due to its substantial computational resource consumption</a:t>
            </a:r>
            <a:endParaRPr lang="en-US" b="0" i="0" dirty="0">
              <a:solidFill>
                <a:srgbClr val="495365"/>
              </a:solidFill>
              <a:effectLst/>
              <a:highlight>
                <a:srgbClr val="FFFFFF"/>
              </a:highlight>
              <a:latin typeface="Lato" panose="020F0502020204030203" pitchFamily="34" charset="0"/>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4</a:t>
            </a:fld>
            <a:endParaRPr lang="zh-CN" altLang="en-US"/>
          </a:p>
        </p:txBody>
      </p:sp>
    </p:spTree>
    <p:extLst>
      <p:ext uri="{BB962C8B-B14F-4D97-AF65-F5344CB8AC3E}">
        <p14:creationId xmlns:p14="http://schemas.microsoft.com/office/powerpoint/2010/main" val="1180892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1" indent="0" eaLnBrk="0" fontAlgn="base" hangingPunct="0">
              <a:lnSpc>
                <a:spcPct val="210000"/>
              </a:lnSpc>
              <a:spcBef>
                <a:spcPct val="20000"/>
              </a:spcBef>
              <a:spcAft>
                <a:spcPct val="0"/>
              </a:spcAft>
              <a:buClr>
                <a:srgbClr val="000099"/>
              </a:buClr>
              <a:buFont typeface="Wingdings" panose="05000000000000000000" pitchFamily="2" charset="2"/>
              <a:buNone/>
              <a:defRPr/>
            </a:pPr>
            <a:r>
              <a:rPr lang="en-US" altLang="zh-CN" dirty="0"/>
              <a:t>We have done some experiments to test transferability of models.</a:t>
            </a:r>
            <a:r>
              <a:rPr lang="en-US" b="0" i="0" dirty="0">
                <a:solidFill>
                  <a:srgbClr val="0D0D0D"/>
                </a:solidFill>
                <a:effectLst/>
                <a:highlight>
                  <a:srgbClr val="FFFFFF"/>
                </a:highlight>
                <a:latin typeface="Söhne"/>
              </a:rPr>
              <a:t> As shown in the table, we used our generic training script to load four checkpoints on the MSD prostate dataset for 5-fold cross validation. The results in the table are the average scores from the 5-fold cross validation. Since the generic training script already includes the mainstream backbones, there is no need to modify the training script when loading most checkpoints.</a:t>
            </a: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a:t>
            </a:fld>
            <a:endParaRPr lang="zh-CN" altLang="en-US"/>
          </a:p>
        </p:txBody>
      </p:sp>
    </p:spTree>
    <p:extLst>
      <p:ext uri="{BB962C8B-B14F-4D97-AF65-F5344CB8AC3E}">
        <p14:creationId xmlns:p14="http://schemas.microsoft.com/office/powerpoint/2010/main" val="3748417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lgn="just" eaLnBrk="0" fontAlgn="base" hangingPunct="0">
              <a:lnSpc>
                <a:spcPct val="150000"/>
              </a:lnSpc>
              <a:spcBef>
                <a:spcPct val="20000"/>
              </a:spcBef>
              <a:spcAft>
                <a:spcPct val="0"/>
              </a:spcAft>
              <a:buClr>
                <a:srgbClr val="3333CC"/>
              </a:buClr>
              <a:buSzPct val="55000"/>
              <a:buAutoNum type="arabicPeriod"/>
            </a:pPr>
            <a:r>
              <a:rPr lang="en-US" b="0" i="0" dirty="0">
                <a:effectLst/>
                <a:highlight>
                  <a:srgbClr val="FFFFFF"/>
                </a:highlight>
                <a:latin typeface="Arial" panose="020B0604020202020204" pitchFamily="34" charset="0"/>
              </a:rPr>
              <a:t>In the field of image segmentation, due to the lack of labeled data, transfer learning has become a</a:t>
            </a:r>
            <a:br>
              <a:rPr lang="en-US" dirty="0"/>
            </a:br>
            <a:r>
              <a:rPr lang="en-US" b="0" i="0" dirty="0">
                <a:effectLst/>
                <a:highlight>
                  <a:srgbClr val="FFFFFF"/>
                </a:highlight>
                <a:latin typeface="Arial" panose="020B0604020202020204" pitchFamily="34" charset="0"/>
              </a:rPr>
              <a:t>very popular method. It efficiently utilizes limited data on downstream tasks and achieves high dice</a:t>
            </a:r>
            <a:br>
              <a:rPr lang="en-US" dirty="0"/>
            </a:br>
            <a:r>
              <a:rPr lang="en-US" b="0" i="0" dirty="0">
                <a:effectLst/>
                <a:highlight>
                  <a:srgbClr val="FFFFFF"/>
                </a:highlight>
                <a:latin typeface="Arial" panose="020B0604020202020204" pitchFamily="34" charset="0"/>
              </a:rPr>
              <a:t>and </a:t>
            </a:r>
            <a:r>
              <a:rPr lang="en-US" b="0" i="0" dirty="0" err="1">
                <a:effectLst/>
                <a:highlight>
                  <a:srgbClr val="FFFFFF"/>
                </a:highlight>
                <a:latin typeface="Arial" panose="020B0604020202020204" pitchFamily="34" charset="0"/>
              </a:rPr>
              <a:t>nsd</a:t>
            </a:r>
            <a:r>
              <a:rPr lang="en-US" b="0" i="0" dirty="0">
                <a:effectLst/>
                <a:highlight>
                  <a:srgbClr val="FFFFFF"/>
                </a:highlight>
                <a:latin typeface="Arial" panose="020B0604020202020204" pitchFamily="34" charset="0"/>
              </a:rPr>
              <a:t> scores. However, studies have shown that not all pretrained checkpoints perform well on</a:t>
            </a:r>
            <a:br>
              <a:rPr lang="en-US" dirty="0"/>
            </a:br>
            <a:r>
              <a:rPr lang="en-US" b="0" i="0" dirty="0">
                <a:effectLst/>
                <a:highlight>
                  <a:srgbClr val="FFFFFF"/>
                </a:highlight>
                <a:latin typeface="Arial" panose="020B0604020202020204" pitchFamily="34" charset="0"/>
              </a:rPr>
              <a:t>downstream tasks [ 24 ].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6</a:t>
            </a:fld>
            <a:endParaRPr lang="zh-CN" altLang="en-US"/>
          </a:p>
        </p:txBody>
      </p:sp>
    </p:spTree>
    <p:extLst>
      <p:ext uri="{BB962C8B-B14F-4D97-AF65-F5344CB8AC3E}">
        <p14:creationId xmlns:p14="http://schemas.microsoft.com/office/powerpoint/2010/main" val="2256198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lgn="just" eaLnBrk="0" fontAlgn="base" hangingPunct="0">
              <a:lnSpc>
                <a:spcPct val="150000"/>
              </a:lnSpc>
              <a:spcBef>
                <a:spcPct val="20000"/>
              </a:spcBef>
              <a:spcAft>
                <a:spcPct val="0"/>
              </a:spcAft>
              <a:buClr>
                <a:srgbClr val="3333CC"/>
              </a:buClr>
              <a:buSzPct val="55000"/>
              <a:buAutoNum type="arabicPeriod"/>
            </a:pP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7</a:t>
            </a:fld>
            <a:endParaRPr lang="zh-CN" altLang="en-US"/>
          </a:p>
        </p:txBody>
      </p:sp>
    </p:spTree>
    <p:extLst>
      <p:ext uri="{BB962C8B-B14F-4D97-AF65-F5344CB8AC3E}">
        <p14:creationId xmlns:p14="http://schemas.microsoft.com/office/powerpoint/2010/main" val="3331853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lgn="just" eaLnBrk="0" fontAlgn="base" hangingPunct="0">
              <a:lnSpc>
                <a:spcPct val="150000"/>
              </a:lnSpc>
              <a:spcBef>
                <a:spcPct val="20000"/>
              </a:spcBef>
              <a:spcAft>
                <a:spcPct val="0"/>
              </a:spcAft>
              <a:buClr>
                <a:srgbClr val="3333CC"/>
              </a:buClr>
              <a:buSzPct val="55000"/>
              <a:buAutoNum type="arabicPeriod"/>
            </a:pPr>
            <a:r>
              <a:rPr lang="en-US" b="0" i="0" dirty="0">
                <a:effectLst/>
                <a:highlight>
                  <a:srgbClr val="FFFFFF"/>
                </a:highlight>
                <a:latin typeface="Arial" panose="020B0604020202020204" pitchFamily="34" charset="0"/>
              </a:rPr>
              <a:t>In the field of image segmentation, due to the lack of labeled data, transfer learning has become a</a:t>
            </a:r>
            <a:br>
              <a:rPr lang="en-US" dirty="0"/>
            </a:br>
            <a:r>
              <a:rPr lang="en-US" b="0" i="0" dirty="0">
                <a:effectLst/>
                <a:highlight>
                  <a:srgbClr val="FFFFFF"/>
                </a:highlight>
                <a:latin typeface="Arial" panose="020B0604020202020204" pitchFamily="34" charset="0"/>
              </a:rPr>
              <a:t>very popular method. It efficiently utilizes limited data on downstream tasks and achieves high dice</a:t>
            </a:r>
            <a:br>
              <a:rPr lang="en-US" dirty="0"/>
            </a:br>
            <a:r>
              <a:rPr lang="en-US" b="0" i="0" dirty="0">
                <a:effectLst/>
                <a:highlight>
                  <a:srgbClr val="FFFFFF"/>
                </a:highlight>
                <a:latin typeface="Arial" panose="020B0604020202020204" pitchFamily="34" charset="0"/>
              </a:rPr>
              <a:t>and </a:t>
            </a:r>
            <a:r>
              <a:rPr lang="en-US" b="0" i="0" dirty="0" err="1">
                <a:effectLst/>
                <a:highlight>
                  <a:srgbClr val="FFFFFF"/>
                </a:highlight>
                <a:latin typeface="Arial" panose="020B0604020202020204" pitchFamily="34" charset="0"/>
              </a:rPr>
              <a:t>nsd</a:t>
            </a:r>
            <a:r>
              <a:rPr lang="en-US" b="0" i="0" dirty="0">
                <a:effectLst/>
                <a:highlight>
                  <a:srgbClr val="FFFFFF"/>
                </a:highlight>
                <a:latin typeface="Arial" panose="020B0604020202020204" pitchFamily="34" charset="0"/>
              </a:rPr>
              <a:t> scores. However, studies have shown that not all pretrained checkpoints perform well on</a:t>
            </a:r>
            <a:br>
              <a:rPr lang="en-US" dirty="0"/>
            </a:br>
            <a:r>
              <a:rPr lang="en-US" b="0" i="0" dirty="0">
                <a:effectLst/>
                <a:highlight>
                  <a:srgbClr val="FFFFFF"/>
                </a:highlight>
                <a:latin typeface="Arial" panose="020B0604020202020204" pitchFamily="34" charset="0"/>
              </a:rPr>
              <a:t>downstream tasks [ 24 ].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8</a:t>
            </a:fld>
            <a:endParaRPr lang="zh-CN" altLang="en-US"/>
          </a:p>
        </p:txBody>
      </p:sp>
    </p:spTree>
    <p:extLst>
      <p:ext uri="{BB962C8B-B14F-4D97-AF65-F5344CB8AC3E}">
        <p14:creationId xmlns:p14="http://schemas.microsoft.com/office/powerpoint/2010/main" val="1402732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lgn="just" eaLnBrk="0" fontAlgn="base" hangingPunct="0">
              <a:lnSpc>
                <a:spcPct val="150000"/>
              </a:lnSpc>
              <a:spcBef>
                <a:spcPct val="20000"/>
              </a:spcBef>
              <a:spcAft>
                <a:spcPct val="0"/>
              </a:spcAft>
              <a:buClr>
                <a:srgbClr val="3333CC"/>
              </a:buClr>
              <a:buSzPct val="55000"/>
              <a:buAutoNum type="arabicPeriod"/>
            </a:pPr>
            <a:r>
              <a:rPr lang="en-US" b="0" i="0" dirty="0">
                <a:effectLst/>
                <a:highlight>
                  <a:srgbClr val="FFFFFF"/>
                </a:highlight>
                <a:latin typeface="Arial" panose="020B0604020202020204" pitchFamily="34" charset="0"/>
              </a:rPr>
              <a:t>In the field of image segmentation, due to the lack of labeled data, transfer learning has become a</a:t>
            </a:r>
            <a:br>
              <a:rPr lang="en-US" dirty="0"/>
            </a:br>
            <a:r>
              <a:rPr lang="en-US" b="0" i="0" dirty="0">
                <a:effectLst/>
                <a:highlight>
                  <a:srgbClr val="FFFFFF"/>
                </a:highlight>
                <a:latin typeface="Arial" panose="020B0604020202020204" pitchFamily="34" charset="0"/>
              </a:rPr>
              <a:t>very popular method. It efficiently utilizes limited data on downstream tasks and achieves high dice</a:t>
            </a:r>
            <a:br>
              <a:rPr lang="en-US" dirty="0"/>
            </a:br>
            <a:r>
              <a:rPr lang="en-US" b="0" i="0" dirty="0">
                <a:effectLst/>
                <a:highlight>
                  <a:srgbClr val="FFFFFF"/>
                </a:highlight>
                <a:latin typeface="Arial" panose="020B0604020202020204" pitchFamily="34" charset="0"/>
              </a:rPr>
              <a:t>and </a:t>
            </a:r>
            <a:r>
              <a:rPr lang="en-US" b="0" i="0" dirty="0" err="1">
                <a:effectLst/>
                <a:highlight>
                  <a:srgbClr val="FFFFFF"/>
                </a:highlight>
                <a:latin typeface="Arial" panose="020B0604020202020204" pitchFamily="34" charset="0"/>
              </a:rPr>
              <a:t>nsd</a:t>
            </a:r>
            <a:r>
              <a:rPr lang="en-US" b="0" i="0" dirty="0">
                <a:effectLst/>
                <a:highlight>
                  <a:srgbClr val="FFFFFF"/>
                </a:highlight>
                <a:latin typeface="Arial" panose="020B0604020202020204" pitchFamily="34" charset="0"/>
              </a:rPr>
              <a:t> scores. However, studies have shown that not all pretrained checkpoints perform well on</a:t>
            </a:r>
            <a:br>
              <a:rPr lang="en-US" dirty="0"/>
            </a:br>
            <a:r>
              <a:rPr lang="en-US" b="0" i="0" dirty="0">
                <a:effectLst/>
                <a:highlight>
                  <a:srgbClr val="FFFFFF"/>
                </a:highlight>
                <a:latin typeface="Arial" panose="020B0604020202020204" pitchFamily="34" charset="0"/>
              </a:rPr>
              <a:t>downstream tasks [ 24 ].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extLst>
      <p:ext uri="{BB962C8B-B14F-4D97-AF65-F5344CB8AC3E}">
        <p14:creationId xmlns:p14="http://schemas.microsoft.com/office/powerpoint/2010/main" val="7283281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答辩人：</a:t>
            </a:r>
            <a:r>
              <a:rPr lang="en-US" altLang="zh-CN"/>
              <a:t>XXX</a:t>
            </a:r>
            <a:endParaRPr lang="zh-CN" altLang="en-US"/>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指导教师：</a:t>
            </a:r>
            <a:r>
              <a:rPr lang="en-US" altLang="zh-CN"/>
              <a:t>XXX</a:t>
            </a:r>
            <a:endParaRPr lang="zh-CN" altLang="en-US"/>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院系：</a:t>
            </a:r>
            <a:r>
              <a:rPr lang="en-US" altLang="zh-CN"/>
              <a:t>XXX</a:t>
            </a:r>
            <a:endParaRPr lang="zh-CN" altLang="en-US"/>
          </a:p>
        </p:txBody>
      </p:sp>
      <p:sp>
        <p:nvSpPr>
          <p:cNvPr id="3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rgbClr val="092C74"/>
              </a:solidFill>
            </a:ln>
          </p:spPr>
          <p:style>
            <a:lnRef idx="1">
              <a:schemeClr val="accent1"/>
            </a:lnRef>
            <a:fillRef idx="0">
              <a:schemeClr val="accent1"/>
            </a:fillRef>
            <a:effectRef idx="0">
              <a:schemeClr val="accent1"/>
            </a:effectRef>
            <a:fontRef idx="minor">
              <a:schemeClr val="tx1"/>
            </a:fontRef>
          </p:style>
        </p:cxn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5" name="标题 1"/>
          <p:cNvSpPr>
            <a:spLocks noGrp="1"/>
          </p:cNvSpPr>
          <p:nvPr>
            <p:ph type="title" hasCustomPrompt="1"/>
          </p:nvPr>
        </p:nvSpPr>
        <p:spPr>
          <a:xfrm>
            <a:off x="438150" y="167490"/>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tx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pic>
        <p:nvPicPr>
          <p:cNvPr id="1026" name="Picture 2" descr="Brand Guidelines">
            <a:extLst>
              <a:ext uri="{FF2B5EF4-FFF2-40B4-BE49-F238E27FC236}">
                <a16:creationId xmlns:a16="http://schemas.microsoft.com/office/drawing/2014/main" id="{62C6EA27-963C-0E87-9161-238DA604EBF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2334" y="243569"/>
            <a:ext cx="555156" cy="5938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sp>
        <p:nvSpPr>
          <p:cNvPr id="58"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
        <p:nvSpPr>
          <p:cNvPr id="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a:t>单击此处修改图片</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a:t>点击此处修改图片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a:t>单击此处修改图片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4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8"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54" name="文本框 53"/>
          <p:cNvSpPr txBox="1"/>
          <p:nvPr userDrawn="1"/>
        </p:nvSpPr>
        <p:spPr>
          <a:xfrm>
            <a:off x="6809256" y="1360204"/>
            <a:ext cx="675822" cy="584775"/>
          </a:xfrm>
          <a:prstGeom prst="rect">
            <a:avLst/>
          </a:prstGeom>
          <a:noFill/>
        </p:spPr>
        <p:txBody>
          <a:bodyPr wrap="square" rtlCol="0">
            <a:spAutoFit/>
          </a:bodyPr>
          <a:lstStyle/>
          <a:p>
            <a:r>
              <a:rPr lang="en-US" altLang="zh-CN" sz="3200" b="1">
                <a:solidFill>
                  <a:srgbClr val="9A0001"/>
                </a:solidFill>
              </a:rPr>
              <a:t>01.</a:t>
            </a:r>
            <a:endParaRPr lang="zh-CN" altLang="en-US" sz="3200" b="1">
              <a:solidFill>
                <a:srgbClr val="9A0001"/>
              </a:solidFill>
            </a:endParaRPr>
          </a:p>
        </p:txBody>
      </p:sp>
      <p:sp>
        <p:nvSpPr>
          <p:cNvPr id="80" name="文本框 79"/>
          <p:cNvSpPr txBox="1"/>
          <p:nvPr userDrawn="1"/>
        </p:nvSpPr>
        <p:spPr>
          <a:xfrm>
            <a:off x="6809256" y="2253654"/>
            <a:ext cx="675822" cy="584775"/>
          </a:xfrm>
          <a:prstGeom prst="rect">
            <a:avLst/>
          </a:prstGeom>
          <a:noFill/>
        </p:spPr>
        <p:txBody>
          <a:bodyPr wrap="square" rtlCol="0">
            <a:spAutoFit/>
          </a:bodyPr>
          <a:lstStyle/>
          <a:p>
            <a:r>
              <a:rPr lang="en-US" altLang="zh-CN" sz="3200" b="1">
                <a:solidFill>
                  <a:srgbClr val="9A0001"/>
                </a:solidFill>
              </a:rPr>
              <a:t>02.</a:t>
            </a:r>
            <a:endParaRPr lang="zh-CN" altLang="en-US" sz="3200" b="1">
              <a:solidFill>
                <a:srgbClr val="9A0001"/>
              </a:solidFill>
            </a:endParaRPr>
          </a:p>
        </p:txBody>
      </p:sp>
      <p:sp>
        <p:nvSpPr>
          <p:cNvPr id="81" name="文本框 80"/>
          <p:cNvSpPr txBox="1"/>
          <p:nvPr userDrawn="1"/>
        </p:nvSpPr>
        <p:spPr>
          <a:xfrm>
            <a:off x="6809256" y="3148379"/>
            <a:ext cx="675822" cy="584775"/>
          </a:xfrm>
          <a:prstGeom prst="rect">
            <a:avLst/>
          </a:prstGeom>
          <a:noFill/>
        </p:spPr>
        <p:txBody>
          <a:bodyPr wrap="square" rtlCol="0">
            <a:spAutoFit/>
          </a:bodyPr>
          <a:lstStyle/>
          <a:p>
            <a:r>
              <a:rPr lang="en-US" altLang="zh-CN" sz="3200" b="1">
                <a:solidFill>
                  <a:srgbClr val="9A0001"/>
                </a:solidFill>
              </a:rPr>
              <a:t>03.</a:t>
            </a:r>
            <a:endParaRPr lang="zh-CN" altLang="en-US" sz="3200" b="1">
              <a:solidFill>
                <a:srgbClr val="9A0001"/>
              </a:solidFill>
            </a:endParaRPr>
          </a:p>
        </p:txBody>
      </p:sp>
      <p:sp>
        <p:nvSpPr>
          <p:cNvPr id="82" name="文本框 81"/>
          <p:cNvSpPr txBox="1"/>
          <p:nvPr userDrawn="1"/>
        </p:nvSpPr>
        <p:spPr>
          <a:xfrm>
            <a:off x="6809256" y="4021629"/>
            <a:ext cx="675822" cy="584775"/>
          </a:xfrm>
          <a:prstGeom prst="rect">
            <a:avLst/>
          </a:prstGeom>
          <a:noFill/>
        </p:spPr>
        <p:txBody>
          <a:bodyPr wrap="square" rtlCol="0">
            <a:spAutoFit/>
          </a:bodyPr>
          <a:lstStyle/>
          <a:p>
            <a:r>
              <a:rPr lang="en-US" altLang="zh-CN" sz="3200" b="1">
                <a:solidFill>
                  <a:schemeClr val="bg1">
                    <a:lumMod val="65000"/>
                  </a:schemeClr>
                </a:solidFill>
              </a:rPr>
              <a:t>04.</a:t>
            </a:r>
            <a:endParaRPr lang="zh-CN" altLang="en-US" sz="3200" b="1">
              <a:solidFill>
                <a:schemeClr val="bg1">
                  <a:lumMod val="65000"/>
                </a:schemeClr>
              </a:solidFill>
            </a:endParaRPr>
          </a:p>
        </p:txBody>
      </p:sp>
      <p:sp>
        <p:nvSpPr>
          <p:cNvPr id="83" name="文本框 82"/>
          <p:cNvSpPr txBox="1"/>
          <p:nvPr userDrawn="1"/>
        </p:nvSpPr>
        <p:spPr>
          <a:xfrm>
            <a:off x="6809256" y="4921514"/>
            <a:ext cx="675822" cy="584775"/>
          </a:xfrm>
          <a:prstGeom prst="rect">
            <a:avLst/>
          </a:prstGeom>
          <a:noFill/>
        </p:spPr>
        <p:txBody>
          <a:bodyPr wrap="square" rtlCol="0">
            <a:spAutoFit/>
          </a:bodyPr>
          <a:lstStyle/>
          <a:p>
            <a:r>
              <a:rPr lang="en-US" altLang="zh-CN" sz="3200" b="1">
                <a:solidFill>
                  <a:schemeClr val="bg1">
                    <a:lumMod val="65000"/>
                  </a:schemeClr>
                </a:solidFill>
              </a:rPr>
              <a:t>05.</a:t>
            </a:r>
            <a:endParaRPr lang="zh-CN" altLang="en-US" sz="3200" b="1">
              <a:solidFill>
                <a:schemeClr val="bg1">
                  <a:lumMod val="65000"/>
                </a:scheme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a:solidFill>
                  <a:srgbClr val="9A0001"/>
                </a:solidFill>
              </a:rPr>
              <a:t>01.</a:t>
            </a:r>
            <a:endParaRPr lang="zh-CN" altLang="en-US" sz="3200" b="1">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a:solidFill>
                  <a:srgbClr val="9A0001"/>
                </a:solidFill>
              </a:rPr>
              <a:t>02.</a:t>
            </a:r>
            <a:endParaRPr lang="zh-CN" altLang="en-US" sz="3200" b="1">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a:solidFill>
                  <a:srgbClr val="9A0001"/>
                </a:solidFill>
              </a:rPr>
              <a:t>03.</a:t>
            </a:r>
            <a:endParaRPr lang="zh-CN" altLang="en-US" sz="3200" b="1">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a:solidFill>
                  <a:schemeClr val="bg1">
                    <a:lumMod val="65000"/>
                  </a:schemeClr>
                </a:solidFill>
              </a:rPr>
              <a:t>04.</a:t>
            </a:r>
            <a:endParaRPr lang="zh-CN" altLang="en-US" sz="3200" b="1">
              <a:solidFill>
                <a:schemeClr val="bg1">
                  <a:lumMod val="65000"/>
                </a:schemeClr>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a:solidFill>
                  <a:schemeClr val="bg1">
                    <a:lumMod val="65000"/>
                  </a:schemeClr>
                </a:solidFill>
              </a:rPr>
              <a:t>05.</a:t>
            </a:r>
            <a:endParaRPr lang="zh-CN" altLang="en-US" sz="3200" b="1">
              <a:solidFill>
                <a:schemeClr val="bg1">
                  <a:lumMod val="65000"/>
                </a:schemeClr>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8BB312-9944-42F9-A9D3-4B8BC578CE5E}"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答辩人：</a:t>
            </a:r>
            <a:r>
              <a:rPr lang="en-US" altLang="zh-CN"/>
              <a:t>XXX</a:t>
            </a:r>
            <a:endParaRPr lang="zh-CN" altLang="en-US"/>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指导教师：</a:t>
            </a:r>
            <a:r>
              <a:rPr lang="en-US" altLang="zh-CN"/>
              <a:t>XXX</a:t>
            </a:r>
            <a:endParaRPr lang="zh-CN" altLang="en-US"/>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a:t>院系：</a:t>
            </a:r>
            <a:r>
              <a:rPr lang="en-US" altLang="zh-CN"/>
              <a:t>XXX</a:t>
            </a:r>
            <a:endParaRPr lang="zh-CN" altLang="en-US"/>
          </a:p>
        </p:txBody>
      </p:sp>
      <p:sp>
        <p:nvSpPr>
          <p:cNvPr id="3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50" name="文本框 49"/>
          <p:cNvSpPr txBox="1"/>
          <p:nvPr userDrawn="1"/>
        </p:nvSpPr>
        <p:spPr>
          <a:xfrm>
            <a:off x="6814865" y="1512604"/>
            <a:ext cx="790891" cy="584775"/>
          </a:xfrm>
          <a:prstGeom prst="rect">
            <a:avLst/>
          </a:prstGeom>
          <a:noFill/>
        </p:spPr>
        <p:txBody>
          <a:bodyPr wrap="square" rtlCol="0">
            <a:spAutoFit/>
          </a:bodyPr>
          <a:lstStyle/>
          <a:p>
            <a:r>
              <a:rPr lang="en-US" altLang="zh-CN" sz="3200" b="1">
                <a:solidFill>
                  <a:srgbClr val="9A0001"/>
                </a:solidFill>
              </a:rPr>
              <a:t>01.</a:t>
            </a:r>
            <a:endParaRPr lang="zh-CN" altLang="en-US" sz="3200" b="1">
              <a:solidFill>
                <a:srgbClr val="9A0001"/>
              </a:solidFill>
            </a:endParaRPr>
          </a:p>
        </p:txBody>
      </p:sp>
      <p:sp>
        <p:nvSpPr>
          <p:cNvPr id="51" name="文本框 50"/>
          <p:cNvSpPr txBox="1"/>
          <p:nvPr userDrawn="1"/>
        </p:nvSpPr>
        <p:spPr>
          <a:xfrm>
            <a:off x="6814865" y="2596050"/>
            <a:ext cx="882965" cy="584775"/>
          </a:xfrm>
          <a:prstGeom prst="rect">
            <a:avLst/>
          </a:prstGeom>
          <a:noFill/>
        </p:spPr>
        <p:txBody>
          <a:bodyPr wrap="square" rtlCol="0">
            <a:spAutoFit/>
          </a:bodyPr>
          <a:lstStyle/>
          <a:p>
            <a:r>
              <a:rPr lang="en-US" altLang="zh-CN" sz="3200" b="1">
                <a:solidFill>
                  <a:srgbClr val="9A0001"/>
                </a:solidFill>
              </a:rPr>
              <a:t>02.</a:t>
            </a:r>
            <a:endParaRPr lang="zh-CN" altLang="en-US" sz="3200" b="1">
              <a:solidFill>
                <a:srgbClr val="9A0001"/>
              </a:solidFill>
            </a:endParaRPr>
          </a:p>
        </p:txBody>
      </p:sp>
      <p:sp>
        <p:nvSpPr>
          <p:cNvPr id="52" name="文本框 51"/>
          <p:cNvSpPr txBox="1"/>
          <p:nvPr userDrawn="1"/>
        </p:nvSpPr>
        <p:spPr>
          <a:xfrm>
            <a:off x="6814866" y="3679496"/>
            <a:ext cx="882964" cy="584775"/>
          </a:xfrm>
          <a:prstGeom prst="rect">
            <a:avLst/>
          </a:prstGeom>
          <a:noFill/>
        </p:spPr>
        <p:txBody>
          <a:bodyPr wrap="square" rtlCol="0">
            <a:spAutoFit/>
          </a:bodyPr>
          <a:lstStyle/>
          <a:p>
            <a:r>
              <a:rPr lang="en-US" altLang="zh-CN" sz="3200" b="1">
                <a:solidFill>
                  <a:srgbClr val="9A0001"/>
                </a:solidFill>
              </a:rPr>
              <a:t>03.</a:t>
            </a:r>
            <a:endParaRPr lang="zh-CN" altLang="en-US" sz="3200" b="1">
              <a:solidFill>
                <a:srgbClr val="9A0001"/>
              </a:solidFill>
            </a:endParaRPr>
          </a:p>
        </p:txBody>
      </p:sp>
      <p:sp>
        <p:nvSpPr>
          <p:cNvPr id="53" name="文本框 52"/>
          <p:cNvSpPr txBox="1"/>
          <p:nvPr userDrawn="1"/>
        </p:nvSpPr>
        <p:spPr>
          <a:xfrm>
            <a:off x="6814866" y="4762941"/>
            <a:ext cx="882964" cy="584775"/>
          </a:xfrm>
          <a:prstGeom prst="rect">
            <a:avLst/>
          </a:prstGeom>
          <a:noFill/>
        </p:spPr>
        <p:txBody>
          <a:bodyPr wrap="square" rtlCol="0">
            <a:spAutoFit/>
          </a:bodyPr>
          <a:lstStyle/>
          <a:p>
            <a:r>
              <a:rPr lang="en-US" altLang="zh-CN" sz="3200" b="1">
                <a:solidFill>
                  <a:srgbClr val="9A0001"/>
                </a:solidFill>
              </a:rPr>
              <a:t>04.</a:t>
            </a:r>
            <a:endParaRPr lang="zh-CN" altLang="en-US" sz="3200" b="1">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4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2" name="文本框 1"/>
          <p:cNvSpPr txBox="1"/>
          <p:nvPr userDrawn="1"/>
        </p:nvSpPr>
        <p:spPr>
          <a:xfrm>
            <a:off x="6809256" y="1360204"/>
            <a:ext cx="805046" cy="584775"/>
          </a:xfrm>
          <a:prstGeom prst="rect">
            <a:avLst/>
          </a:prstGeom>
          <a:noFill/>
        </p:spPr>
        <p:txBody>
          <a:bodyPr wrap="square" rtlCol="0">
            <a:spAutoFit/>
          </a:bodyPr>
          <a:lstStyle/>
          <a:p>
            <a:r>
              <a:rPr lang="en-US" altLang="zh-CN" sz="3200" b="1">
                <a:solidFill>
                  <a:srgbClr val="9A0001"/>
                </a:solidFill>
              </a:rPr>
              <a:t>01.</a:t>
            </a:r>
            <a:endParaRPr lang="zh-CN" altLang="en-US" sz="3200" b="1">
              <a:solidFill>
                <a:srgbClr val="9A0001"/>
              </a:solidFill>
            </a:endParaRPr>
          </a:p>
        </p:txBody>
      </p:sp>
      <p:sp>
        <p:nvSpPr>
          <p:cNvPr id="39" name="文本框 38"/>
          <p:cNvSpPr txBox="1"/>
          <p:nvPr userDrawn="1"/>
        </p:nvSpPr>
        <p:spPr>
          <a:xfrm>
            <a:off x="6809255" y="2253654"/>
            <a:ext cx="888575" cy="584775"/>
          </a:xfrm>
          <a:prstGeom prst="rect">
            <a:avLst/>
          </a:prstGeom>
          <a:noFill/>
        </p:spPr>
        <p:txBody>
          <a:bodyPr wrap="square" rtlCol="0">
            <a:spAutoFit/>
          </a:bodyPr>
          <a:lstStyle/>
          <a:p>
            <a:r>
              <a:rPr lang="en-US" altLang="zh-CN" sz="3200" b="1">
                <a:solidFill>
                  <a:srgbClr val="9A0001"/>
                </a:solidFill>
              </a:rPr>
              <a:t>02.</a:t>
            </a:r>
            <a:endParaRPr lang="zh-CN" altLang="en-US" sz="3200" b="1">
              <a:solidFill>
                <a:srgbClr val="9A0001"/>
              </a:solidFill>
            </a:endParaRPr>
          </a:p>
        </p:txBody>
      </p:sp>
      <p:sp>
        <p:nvSpPr>
          <p:cNvPr id="40" name="文本框 39"/>
          <p:cNvSpPr txBox="1"/>
          <p:nvPr userDrawn="1"/>
        </p:nvSpPr>
        <p:spPr>
          <a:xfrm>
            <a:off x="6809255" y="3148379"/>
            <a:ext cx="805047" cy="584775"/>
          </a:xfrm>
          <a:prstGeom prst="rect">
            <a:avLst/>
          </a:prstGeom>
          <a:noFill/>
        </p:spPr>
        <p:txBody>
          <a:bodyPr wrap="square" rtlCol="0">
            <a:spAutoFit/>
          </a:bodyPr>
          <a:lstStyle/>
          <a:p>
            <a:r>
              <a:rPr lang="en-US" altLang="zh-CN" sz="3200" b="1">
                <a:solidFill>
                  <a:srgbClr val="9A0001"/>
                </a:solidFill>
              </a:rPr>
              <a:t>03.</a:t>
            </a:r>
            <a:endParaRPr lang="zh-CN" altLang="en-US" sz="3200" b="1">
              <a:solidFill>
                <a:srgbClr val="9A0001"/>
              </a:solidFill>
            </a:endParaRPr>
          </a:p>
        </p:txBody>
      </p:sp>
      <p:sp>
        <p:nvSpPr>
          <p:cNvPr id="45" name="文本框 44"/>
          <p:cNvSpPr txBox="1"/>
          <p:nvPr userDrawn="1"/>
        </p:nvSpPr>
        <p:spPr>
          <a:xfrm>
            <a:off x="6809255" y="4021629"/>
            <a:ext cx="950325" cy="584775"/>
          </a:xfrm>
          <a:prstGeom prst="rect">
            <a:avLst/>
          </a:prstGeom>
          <a:noFill/>
        </p:spPr>
        <p:txBody>
          <a:bodyPr wrap="square" rtlCol="0">
            <a:spAutoFit/>
          </a:bodyPr>
          <a:lstStyle/>
          <a:p>
            <a:r>
              <a:rPr lang="en-US" altLang="zh-CN" sz="3200" b="1">
                <a:solidFill>
                  <a:srgbClr val="9A0001"/>
                </a:solidFill>
              </a:rPr>
              <a:t>04.</a:t>
            </a:r>
            <a:endParaRPr lang="zh-CN" altLang="en-US" sz="3200" b="1">
              <a:solidFill>
                <a:srgbClr val="9A0001"/>
              </a:solidFill>
            </a:endParaRPr>
          </a:p>
        </p:txBody>
      </p:sp>
      <p:sp>
        <p:nvSpPr>
          <p:cNvPr id="46" name="文本框 45"/>
          <p:cNvSpPr txBox="1"/>
          <p:nvPr userDrawn="1"/>
        </p:nvSpPr>
        <p:spPr>
          <a:xfrm>
            <a:off x="6809256" y="4921514"/>
            <a:ext cx="805046" cy="584775"/>
          </a:xfrm>
          <a:prstGeom prst="rect">
            <a:avLst/>
          </a:prstGeom>
          <a:noFill/>
        </p:spPr>
        <p:txBody>
          <a:bodyPr wrap="square" rtlCol="0">
            <a:spAutoFit/>
          </a:bodyPr>
          <a:lstStyle/>
          <a:p>
            <a:r>
              <a:rPr lang="en-US" altLang="zh-CN" sz="3200" b="1">
                <a:solidFill>
                  <a:srgbClr val="9A0001"/>
                </a:solidFill>
              </a:rPr>
              <a:t>05.</a:t>
            </a:r>
            <a:endParaRPr lang="zh-CN" altLang="en-US" sz="3200" b="1">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a:solidFill>
                  <a:srgbClr val="9A0001"/>
                </a:solidFill>
              </a:rPr>
              <a:t>01.</a:t>
            </a:r>
            <a:endParaRPr lang="zh-CN" altLang="en-US" sz="3200" b="1">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a:solidFill>
                  <a:srgbClr val="9A0001"/>
                </a:solidFill>
              </a:rPr>
              <a:t>02.</a:t>
            </a:r>
            <a:endParaRPr lang="zh-CN" altLang="en-US" sz="3200" b="1">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a:solidFill>
                  <a:srgbClr val="9A0001"/>
                </a:solidFill>
              </a:rPr>
              <a:t>03.</a:t>
            </a:r>
            <a:endParaRPr lang="zh-CN" altLang="en-US" sz="3200" b="1">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a:solidFill>
                  <a:srgbClr val="9A0001"/>
                </a:solidFill>
              </a:rPr>
              <a:t>04.</a:t>
            </a:r>
            <a:endParaRPr lang="zh-CN" altLang="en-US" sz="3200" b="1">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a:solidFill>
                  <a:srgbClr val="9A0001"/>
                </a:solidFill>
              </a:rPr>
              <a:t>05.</a:t>
            </a:r>
            <a:endParaRPr lang="zh-CN" altLang="en-US" sz="3200" b="1">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a:solidFill>
                  <a:srgbClr val="9A0001"/>
                </a:solidFill>
              </a:rPr>
              <a:t>06.</a:t>
            </a:r>
            <a:endParaRPr lang="zh-CN" altLang="en-US" sz="3200" b="1">
              <a:solidFill>
                <a:srgbClr val="9A0001"/>
              </a:solidFill>
            </a:endParaRPr>
          </a:p>
        </p:txBody>
      </p:sp>
      <p:sp>
        <p:nvSpPr>
          <p:cNvPr id="5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a:t>XX</a:t>
            </a:r>
            <a:endParaRPr lang="zh-CN" altLang="en-US"/>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输入标题文本</a:t>
            </a:r>
          </a:p>
        </p:txBody>
      </p:sp>
      <p:pic>
        <p:nvPicPr>
          <p:cNvPr id="128" name="图形 127"/>
          <p:cNvPicPr>
            <a:picLocks noChangeAspect="1"/>
          </p:cNvPicPr>
          <p:nvPr userDrawn="1"/>
        </p:nvPicPr>
        <p:blipFill>
          <a:blip r:embed="rId2"/>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a:ln>
                  <a:noFill/>
                </a:ln>
                <a:solidFill>
                  <a:prstClr val="white"/>
                </a:solidFill>
                <a:effectLst/>
                <a:uLnTx/>
                <a:uFillTx/>
                <a:latin typeface="Arial" panose="020B0604020202090204"/>
                <a:ea typeface="Microsoft YaHei"/>
                <a:cs typeface="+mn-ea"/>
              </a:rPr>
              <a:t>PART</a:t>
            </a:r>
            <a:endParaRPr kumimoji="0" lang="zh-CN" altLang="en-US" sz="4000" b="0" i="0" u="none" strike="noStrike" kern="1200" cap="none" spc="0" normalizeH="0" baseline="0">
              <a:ln>
                <a:noFill/>
              </a:ln>
              <a:solidFill>
                <a:prstClr val="white"/>
              </a:solidFill>
              <a:effectLst/>
              <a:uLnTx/>
              <a:uFillTx/>
              <a:latin typeface="Arial" panose="020B0604020202090204"/>
              <a:ea typeface="Microsoft YaHei"/>
              <a:cs typeface="+mn-ea"/>
            </a:endParaRPr>
          </a:p>
        </p:txBody>
      </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单击此处编辑作者信息</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a:ln>
                  <a:noFill/>
                </a:ln>
                <a:solidFill>
                  <a:schemeClr val="accent1"/>
                </a:solidFill>
                <a:effectLst/>
                <a:uLnTx/>
                <a:uFillTx/>
                <a:latin typeface="Arial" panose="020B0604020202090204"/>
                <a:ea typeface="Microsoft YaHei"/>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a:solidFill>
                  <a:srgbClr val="9A0001"/>
                </a:solidFill>
              </a:rPr>
              <a:t>01.</a:t>
            </a:r>
            <a:endParaRPr lang="zh-CN" altLang="en-US" sz="3200" b="1">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a:solidFill>
                  <a:srgbClr val="9A0001"/>
                </a:solidFill>
              </a:rPr>
              <a:t>02.</a:t>
            </a:r>
            <a:endParaRPr lang="zh-CN" altLang="en-US" sz="3200" b="1">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a:solidFill>
                  <a:srgbClr val="9A0001"/>
                </a:solidFill>
              </a:rPr>
              <a:t>03.</a:t>
            </a:r>
            <a:endParaRPr lang="zh-CN" altLang="en-US" sz="3200" b="1">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a:solidFill>
                  <a:srgbClr val="9A0001"/>
                </a:solidFill>
              </a:rPr>
              <a:t>04.</a:t>
            </a:r>
            <a:endParaRPr lang="zh-CN" altLang="en-US" sz="3200" b="1">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a:solidFill>
                  <a:srgbClr val="9A0001"/>
                </a:solidFill>
              </a:rPr>
              <a:t>05.</a:t>
            </a:r>
            <a:endParaRPr lang="zh-CN" altLang="en-US" sz="3200" b="1">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a:solidFill>
                  <a:srgbClr val="9A0001"/>
                </a:solidFill>
              </a:rPr>
              <a:t>06.</a:t>
            </a:r>
            <a:endParaRPr lang="zh-CN" altLang="en-US" sz="3200" b="1">
              <a:solidFill>
                <a:srgbClr val="9A0001"/>
              </a:solidFill>
            </a:endParaRPr>
          </a:p>
        </p:txBody>
      </p:sp>
      <p:sp>
        <p:nvSpPr>
          <p:cNvPr id="5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58"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
        <p:nvSpPr>
          <p:cNvPr id="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a:t>单击此处修改图片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a:t>点击此处修改图片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a:t>单击此处修改图片</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a:t>单击修改图片</a:t>
            </a:r>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a:t>XX</a:t>
            </a:r>
            <a:endParaRPr lang="zh-CN" altLang="en-US"/>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t>输入标题文本</a:t>
            </a:r>
          </a:p>
        </p:txBody>
      </p:sp>
      <p:pic>
        <p:nvPicPr>
          <p:cNvPr id="128" name="图形 127"/>
          <p:cNvPicPr>
            <a:picLocks noChangeAspect="1"/>
          </p:cNvPicPr>
          <p:nvPr userDrawn="1"/>
        </p:nvPicPr>
        <p:blipFill>
          <a:blip r:embed="rId2"/>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a:ln>
                  <a:noFill/>
                </a:ln>
                <a:solidFill>
                  <a:prstClr val="white"/>
                </a:solidFill>
                <a:effectLst/>
                <a:uLnTx/>
                <a:uFillTx/>
                <a:latin typeface="Arial" panose="020B0604020202090204"/>
                <a:ea typeface="Microsoft YaHei"/>
                <a:cs typeface="+mn-ea"/>
              </a:rPr>
              <a:t>PART</a:t>
            </a:r>
            <a:endParaRPr kumimoji="0" lang="zh-CN" altLang="en-US" sz="4000" b="0" i="0" u="none" strike="noStrike" kern="1200" cap="none" spc="0" normalizeH="0" baseline="0">
              <a:ln>
                <a:noFill/>
              </a:ln>
              <a:solidFill>
                <a:prstClr val="white"/>
              </a:solidFill>
              <a:effectLst/>
              <a:uLnTx/>
              <a:uFillTx/>
              <a:latin typeface="Arial" panose="020B0604020202090204"/>
              <a:ea typeface="Microsoft YaHei"/>
              <a:cs typeface="+mn-ea"/>
            </a:endParaRPr>
          </a:p>
        </p:txBody>
      </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a:t>单击此处修改图片</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
        <p:nvSpPr>
          <p:cNvPr id="6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单击此处编辑作者信息</a:t>
            </a:r>
          </a:p>
        </p:txBody>
      </p:sp>
      <p:sp>
        <p:nvSpPr>
          <p:cNvPr id="3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a:t>X.X  </a:t>
            </a:r>
            <a:r>
              <a:rPr lang="zh-CN" altLang="en-US"/>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5"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29525" y="2260804"/>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a:solidFill>
                  <a:schemeClr val="tx1">
                    <a:lumMod val="50000"/>
                    <a:lumOff val="50000"/>
                  </a:schemeClr>
                </a:solidFill>
                <a:cs typeface="+mn-ea"/>
                <a:sym typeface="+mn-lt"/>
              </a:rPr>
              <a:t>思想自由 兼容并包</a:t>
            </a:r>
          </a:p>
        </p:txBody>
      </p:sp>
      <p:sp>
        <p:nvSpPr>
          <p:cNvPr id="6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theme" Target="../theme/theme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8BB312-9944-42F9-A9D3-4B8BC578CE5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r>
              <a:rPr lang="en-US" altLang="zh-CN"/>
              <a:t>&lt; </a:t>
            </a:r>
            <a:fld id="{A548B57D-AE10-4CF7-A9DF-59FEFA91B28E}" type="slidenum">
              <a:rPr lang="zh-CN" altLang="en-US" smtClean="0"/>
              <a:t>‹#›</a:t>
            </a:fld>
            <a:r>
              <a:rPr lang="en-US" altLang="zh-CN"/>
              <a:t>/29</a:t>
            </a:r>
            <a:r>
              <a:rPr lang="zh-CN" altLang="en-US"/>
              <a:t> </a:t>
            </a:r>
            <a:r>
              <a:rPr lang="en-US" altLang="zh-CN"/>
              <a:t>&gt;</a:t>
            </a:r>
            <a:endParaRPr lang="zh-CN" alt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3"/>
          <a:stretch>
            <a:fillRect/>
          </a:stretch>
        </p:blipFill>
        <p:spPr>
          <a:xfrm>
            <a:off x="0" y="0"/>
            <a:ext cx="12192000" cy="6858000"/>
          </a:xfrm>
          <a:prstGeom prst="rect">
            <a:avLst/>
          </a:prstGeom>
        </p:spPr>
      </p:pic>
      <p:sp>
        <p:nvSpPr>
          <p:cNvPr id="24" name="文本框 23"/>
          <p:cNvSpPr txBox="1"/>
          <p:nvPr/>
        </p:nvSpPr>
        <p:spPr>
          <a:xfrm>
            <a:off x="649480" y="2431798"/>
            <a:ext cx="11099511"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200" normalizeH="0" baseline="0" dirty="0">
                <a:solidFill>
                  <a:srgbClr val="212529"/>
                </a:solidFill>
                <a:latin typeface="+mn-ea"/>
                <a:ea typeface="Microsoft YaHei" panose="020B0503020204020204" pitchFamily="34" charset="-122"/>
                <a:cs typeface="+mn-ea"/>
                <a:sym typeface="Arial" panose="020B0604020202090204" pitchFamily="34" charset="0"/>
              </a:rPr>
              <a:t> </a:t>
            </a:r>
            <a:r>
              <a:rPr lang="en-US" sz="4000" b="1" spc="200" dirty="0">
                <a:solidFill>
                  <a:srgbClr val="212529"/>
                </a:solidFill>
                <a:latin typeface="+mn-ea"/>
                <a:ea typeface="Microsoft YaHei" panose="020B0503020204020204" pitchFamily="34" charset="-122"/>
                <a:cs typeface="+mn-ea"/>
              </a:rPr>
              <a:t>A Measurable Ranking of Pre-trained 3D Models:</a:t>
            </a:r>
            <a:br>
              <a:rPr lang="en-US" sz="4000" b="1" spc="200" dirty="0">
                <a:solidFill>
                  <a:srgbClr val="212529"/>
                </a:solidFill>
                <a:latin typeface="+mn-ea"/>
                <a:ea typeface="Microsoft YaHei" panose="020B0503020204020204" pitchFamily="34" charset="-122"/>
                <a:cs typeface="+mn-ea"/>
              </a:rPr>
            </a:br>
            <a:r>
              <a:rPr lang="en-US" sz="4000" b="1" spc="200" dirty="0">
                <a:solidFill>
                  <a:srgbClr val="212529"/>
                </a:solidFill>
                <a:latin typeface="+mn-ea"/>
                <a:ea typeface="Microsoft YaHei" panose="020B0503020204020204" pitchFamily="34" charset="-122"/>
                <a:cs typeface="+mn-ea"/>
              </a:rPr>
              <a:t>from Least to Most Powerful</a:t>
            </a:r>
            <a:endParaRPr lang="zh-CN" altLang="en-US" sz="4000" b="1" spc="200" dirty="0">
              <a:solidFill>
                <a:srgbClr val="212529"/>
              </a:solidFill>
              <a:latin typeface="+mn-ea"/>
              <a:ea typeface="Microsoft YaHei" panose="020B0503020204020204" pitchFamily="34" charset="-122"/>
              <a:cs typeface="+mn-ea"/>
              <a:sym typeface="Arial" panose="020B0604020202090204" pitchFamily="34" charset="0"/>
            </a:endParaRPr>
          </a:p>
        </p:txBody>
      </p:sp>
      <p:sp>
        <p:nvSpPr>
          <p:cNvPr id="70" name="矩形 69"/>
          <p:cNvSpPr/>
          <p:nvPr/>
        </p:nvSpPr>
        <p:spPr>
          <a:xfrm>
            <a:off x="1371022" y="2245334"/>
            <a:ext cx="665278" cy="45720"/>
          </a:xfrm>
          <a:prstGeom prst="rect">
            <a:avLst/>
          </a:prstGeom>
          <a:solidFill>
            <a:srgbClr val="092C74"/>
          </a:solidFill>
          <a:ln>
            <a:solidFill>
              <a:schemeClr val="accent1"/>
            </a:solidFill>
          </a:ln>
        </p:spPr>
        <p:txBody>
          <a:bodyPr vert="horz" wrap="square" lIns="91440" tIns="45720" rIns="91440" bIns="45720" numCol="1" anchor="t" anchorCtr="0" compatLnSpc="1"/>
          <a:lstStyle/>
          <a:p>
            <a:endParaRPr lang="zh-CN" altLang="en-US" dirty="0">
              <a:solidFill>
                <a:srgbClr val="FFFFFF"/>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 name="灯片编号占位符 1">
            <a:extLst>
              <a:ext uri="{FF2B5EF4-FFF2-40B4-BE49-F238E27FC236}">
                <a16:creationId xmlns:a16="http://schemas.microsoft.com/office/drawing/2014/main" id="{0E5A0EF8-80A2-4093-AD1A-30EA0E6BBC81}"/>
              </a:ext>
            </a:extLst>
          </p:cNvPr>
          <p:cNvSpPr>
            <a:spLocks noGrp="1"/>
          </p:cNvSpPr>
          <p:nvPr>
            <p:ph type="sldNum" sz="quarter" idx="4"/>
          </p:nvPr>
        </p:nvSpPr>
        <p:spPr/>
        <p:txBody>
          <a:bodyPr/>
          <a:lstStyle/>
          <a:p>
            <a:r>
              <a:rPr lang="en-US" altLang="zh-CN"/>
              <a:t>&lt; </a:t>
            </a:r>
            <a:fld id="{A548B57D-AE10-4CF7-A9DF-59FEFA91B28E}" type="slidenum">
              <a:rPr lang="zh-CN" altLang="en-US" smtClean="0"/>
              <a:t>1</a:t>
            </a:fld>
            <a:r>
              <a:rPr lang="zh-CN" altLang="en-US"/>
              <a:t> </a:t>
            </a:r>
            <a:r>
              <a:rPr lang="en-US" altLang="zh-CN"/>
              <a:t>&gt;</a:t>
            </a:r>
            <a:endParaRPr lang="zh-CN" altLang="en-US"/>
          </a:p>
        </p:txBody>
      </p:sp>
      <p:sp>
        <p:nvSpPr>
          <p:cNvPr id="5" name="TextBox 4">
            <a:extLst>
              <a:ext uri="{FF2B5EF4-FFF2-40B4-BE49-F238E27FC236}">
                <a16:creationId xmlns:a16="http://schemas.microsoft.com/office/drawing/2014/main" id="{FE75D71E-0121-4AEE-DE5F-254203F27635}"/>
              </a:ext>
            </a:extLst>
          </p:cNvPr>
          <p:cNvSpPr txBox="1"/>
          <p:nvPr/>
        </p:nvSpPr>
        <p:spPr>
          <a:xfrm>
            <a:off x="5059473" y="4825218"/>
            <a:ext cx="2264899" cy="707886"/>
          </a:xfrm>
          <a:prstGeom prst="rect">
            <a:avLst/>
          </a:prstGeom>
          <a:noFill/>
        </p:spPr>
        <p:txBody>
          <a:bodyPr wrap="square" rtlCol="0">
            <a:spAutoFit/>
          </a:bodyPr>
          <a:lstStyle/>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Yujie Chen</a:t>
            </a:r>
          </a:p>
          <a:p>
            <a:pPr algn="ctr"/>
            <a:r>
              <a:rPr lang="en-US" sz="2000" dirty="0">
                <a:latin typeface="Arial" panose="020B0604020202090204" pitchFamily="34" charset="0"/>
                <a:ea typeface="微软雅黑" panose="020B0503020204020204" pitchFamily="34" charset="-122"/>
                <a:cs typeface="+mn-ea"/>
                <a:sym typeface="Arial" panose="020B0604020202090204" pitchFamily="34" charset="0"/>
              </a:rPr>
              <a:t>2024.5.9</a:t>
            </a:r>
          </a:p>
        </p:txBody>
      </p:sp>
      <p:pic>
        <p:nvPicPr>
          <p:cNvPr id="1026" name="Picture 2" descr="Brand Guidelines">
            <a:extLst>
              <a:ext uri="{FF2B5EF4-FFF2-40B4-BE49-F238E27FC236}">
                <a16:creationId xmlns:a16="http://schemas.microsoft.com/office/drawing/2014/main" id="{311FF2A3-EFB3-85CC-CE61-C0F2CF4A3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304" y="1045072"/>
            <a:ext cx="1121984" cy="1200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133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10</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7" name="文本占位符 6"/>
          <p:cNvSpPr>
            <a:spLocks noGrp="1"/>
          </p:cNvSpPr>
          <p:nvPr>
            <p:ph type="body" sz="quarter" idx="4294967295"/>
          </p:nvPr>
        </p:nvSpPr>
        <p:spPr>
          <a:xfrm>
            <a:off x="732972" y="1397767"/>
            <a:ext cx="10771051" cy="4811443"/>
          </a:xfrm>
        </p:spPr>
        <p:txBody>
          <a:bodyPr>
            <a:normAutofit/>
          </a:bodyPr>
          <a:lstStyle/>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altLang="zh-CN" dirty="0"/>
              <a:t>Main contribute: A fast method to rank transferability</a:t>
            </a:r>
          </a:p>
          <a:p>
            <a:pPr marL="1383030" lvl="2"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altLang="zh-CN" dirty="0"/>
              <a:t>Argument 1: transfer learning from organs to tumors</a:t>
            </a:r>
          </a:p>
          <a:p>
            <a:pPr marL="1383030" lvl="2"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altLang="zh-CN" dirty="0"/>
              <a:t>Argument 2: transfer learning from coarse (aorta) transferring to fine (sub-classes in aorta).</a:t>
            </a:r>
          </a:p>
          <a:p>
            <a:pPr marL="1383030" lvl="2"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altLang="zh-CN" dirty="0"/>
              <a:t>Argument 3: the quality of labels affects the ability of transfer learning</a:t>
            </a:r>
          </a:p>
          <a:p>
            <a:pPr marL="457200" lvl="1" indent="0" eaLnBrk="0" fontAlgn="base" hangingPunct="0">
              <a:lnSpc>
                <a:spcPct val="150000"/>
              </a:lnSpc>
              <a:spcBef>
                <a:spcPct val="20000"/>
              </a:spcBef>
              <a:spcAft>
                <a:spcPct val="0"/>
              </a:spcAft>
              <a:buClr>
                <a:srgbClr val="CC0000"/>
              </a:buClr>
              <a:buNone/>
              <a:defRPr/>
            </a:pPr>
            <a:r>
              <a:rPr lang="zh-CN" altLang="en-US" kern="0" dirty="0">
                <a:solidFill>
                  <a:srgbClr val="000000"/>
                </a:solidFill>
              </a:rPr>
              <a:t> </a:t>
            </a:r>
            <a:endParaRPr lang="en-US" altLang="zh-CN" u="sng" kern="0" dirty="0">
              <a:solidFill>
                <a:srgbClr val="000000"/>
              </a:solidFill>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Research  Content</a:t>
            </a:r>
            <a:endParaRPr sz="2800" dirty="0">
              <a:latin typeface="+mn-ea"/>
              <a:ea typeface="+mn-ea"/>
              <a:sym typeface="Arial" panose="020B0604020202090204" pitchFamily="34" charset="0"/>
            </a:endParaRPr>
          </a:p>
        </p:txBody>
      </p:sp>
    </p:spTree>
    <p:extLst>
      <p:ext uri="{BB962C8B-B14F-4D97-AF65-F5344CB8AC3E}">
        <p14:creationId xmlns:p14="http://schemas.microsoft.com/office/powerpoint/2010/main" val="4278046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11</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7" name="文本占位符 6"/>
          <p:cNvSpPr>
            <a:spLocks noGrp="1"/>
          </p:cNvSpPr>
          <p:nvPr>
            <p:ph type="body" sz="quarter" idx="4294967295"/>
          </p:nvPr>
        </p:nvSpPr>
        <p:spPr>
          <a:xfrm>
            <a:off x="732972" y="1397768"/>
            <a:ext cx="10515600" cy="4659044"/>
          </a:xfrm>
        </p:spPr>
        <p:txBody>
          <a:bodyPr>
            <a:normAutofit/>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altLang="zh-CN" dirty="0"/>
              <a:t>A fast method to rank transferability</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dirty="0">
                <a:highlight>
                  <a:srgbClr val="FFFFFF"/>
                </a:highlight>
                <a:latin typeface="Arial" panose="020B0604020202020204" pitchFamily="34" charset="0"/>
              </a:rPr>
              <a:t>E</a:t>
            </a:r>
            <a:r>
              <a:rPr lang="en-US" b="0" i="0" dirty="0">
                <a:effectLst/>
                <a:highlight>
                  <a:srgbClr val="FFFFFF"/>
                </a:highlight>
                <a:latin typeface="Arial" panose="020B0604020202020204" pitchFamily="34" charset="0"/>
              </a:rPr>
              <a:t>valuate the model’s image restoration capability</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dirty="0">
                <a:highlight>
                  <a:srgbClr val="FFFFFF"/>
                </a:highlight>
                <a:latin typeface="Arial" panose="020B0604020202020204" pitchFamily="34" charset="0"/>
              </a:rPr>
              <a:t>E</a:t>
            </a:r>
            <a:r>
              <a:rPr lang="en-US" b="0" i="0" dirty="0">
                <a:effectLst/>
                <a:highlight>
                  <a:srgbClr val="FFFFFF"/>
                </a:highlight>
                <a:latin typeface="Arial" panose="020B0604020202020204" pitchFamily="34" charset="0"/>
              </a:rPr>
              <a:t>xtract certain features from the model’s checkpoint weights</a:t>
            </a:r>
            <a:endParaRPr lang="en-US" altLang="zh-CN" dirty="0"/>
          </a:p>
          <a:p>
            <a:pPr marL="457200" lvl="1" indent="0" eaLnBrk="0" fontAlgn="base" hangingPunct="0">
              <a:lnSpc>
                <a:spcPct val="150000"/>
              </a:lnSpc>
              <a:spcBef>
                <a:spcPct val="20000"/>
              </a:spcBef>
              <a:spcAft>
                <a:spcPct val="0"/>
              </a:spcAft>
              <a:buClr>
                <a:srgbClr val="CC0000"/>
              </a:buClr>
              <a:buNone/>
              <a:defRPr/>
            </a:pPr>
            <a:r>
              <a:rPr lang="zh-CN" altLang="en-US" kern="0" dirty="0">
                <a:solidFill>
                  <a:srgbClr val="000000"/>
                </a:solidFill>
              </a:rPr>
              <a:t> </a:t>
            </a:r>
            <a:endParaRPr lang="en-US" altLang="zh-CN" u="sng" kern="0" dirty="0">
              <a:solidFill>
                <a:srgbClr val="000000"/>
              </a:solidFill>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Research Method</a:t>
            </a:r>
            <a:endParaRPr sz="2800" dirty="0">
              <a:latin typeface="+mn-ea"/>
              <a:ea typeface="+mn-ea"/>
              <a:sym typeface="Arial" panose="020B0604020202090204" pitchFamily="34" charset="0"/>
            </a:endParaRPr>
          </a:p>
        </p:txBody>
      </p:sp>
    </p:spTree>
    <p:extLst>
      <p:ext uri="{BB962C8B-B14F-4D97-AF65-F5344CB8AC3E}">
        <p14:creationId xmlns:p14="http://schemas.microsoft.com/office/powerpoint/2010/main" val="2922447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3"/>
          <a:stretch>
            <a:fillRect/>
          </a:stretch>
        </p:blipFill>
        <p:spPr>
          <a:xfrm>
            <a:off x="0" y="0"/>
            <a:ext cx="12192000" cy="6858000"/>
          </a:xfrm>
          <a:prstGeom prst="rect">
            <a:avLst/>
          </a:prstGeom>
        </p:spPr>
      </p:pic>
      <p:sp>
        <p:nvSpPr>
          <p:cNvPr id="24" name="文本框 23"/>
          <p:cNvSpPr txBox="1"/>
          <p:nvPr/>
        </p:nvSpPr>
        <p:spPr>
          <a:xfrm>
            <a:off x="649480" y="2431798"/>
            <a:ext cx="1109951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300" normalizeH="0" baseline="0" noProof="0">
                <a:ln>
                  <a:noFill/>
                </a:ln>
                <a:solidFill>
                  <a:schemeClr val="accent1"/>
                </a:solidFill>
                <a:effectLst/>
                <a:uLnTx/>
                <a:uFillTx/>
                <a:latin typeface="Arial" panose="020B0604020202090204" pitchFamily="34" charset="0"/>
                <a:ea typeface="Microsoft YaHei" panose="020B0503020204020204" pitchFamily="34" charset="-122"/>
                <a:cs typeface="+mn-ea"/>
                <a:sym typeface="Arial" panose="020B0604020202090204" pitchFamily="34" charset="0"/>
              </a:rPr>
              <a:t>Thank you!</a:t>
            </a:r>
            <a:endParaRPr kumimoji="0" lang="zh-CN" altLang="en-US" sz="5400" b="1" i="0" u="none" strike="noStrike" kern="1200" cap="none" spc="300" normalizeH="0" baseline="0" noProof="0">
              <a:ln>
                <a:noFill/>
              </a:ln>
              <a:solidFill>
                <a:schemeClr val="accent1"/>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 name="灯片编号占位符 1">
            <a:extLst>
              <a:ext uri="{FF2B5EF4-FFF2-40B4-BE49-F238E27FC236}">
                <a16:creationId xmlns:a16="http://schemas.microsoft.com/office/drawing/2014/main" id="{0E5A0EF8-80A2-4093-AD1A-30EA0E6BBC81}"/>
              </a:ext>
            </a:extLst>
          </p:cNvPr>
          <p:cNvSpPr>
            <a:spLocks noGrp="1"/>
          </p:cNvSpPr>
          <p:nvPr>
            <p:ph type="sldNum" sz="quarter" idx="4"/>
          </p:nvPr>
        </p:nvSpPr>
        <p:spPr/>
        <p:txBody>
          <a:bodyPr/>
          <a:lstStyle/>
          <a:p>
            <a:r>
              <a:rPr lang="en-US" altLang="zh-CN"/>
              <a:t>&lt; </a:t>
            </a:r>
            <a:fld id="{A548B57D-AE10-4CF7-A9DF-59FEFA91B28E}" type="slidenum">
              <a:rPr lang="zh-CN" altLang="en-US" smtClean="0"/>
              <a:t>12</a:t>
            </a:fld>
            <a:r>
              <a:rPr lang="zh-CN" altLang="en-US"/>
              <a:t> </a:t>
            </a:r>
            <a:r>
              <a:rPr lang="en-US" altLang="zh-CN"/>
              <a:t>&gt;</a:t>
            </a:r>
            <a:endParaRPr lang="zh-CN" altLang="en-US"/>
          </a:p>
        </p:txBody>
      </p:sp>
    </p:spTree>
    <p:extLst>
      <p:ext uri="{BB962C8B-B14F-4D97-AF65-F5344CB8AC3E}">
        <p14:creationId xmlns:p14="http://schemas.microsoft.com/office/powerpoint/2010/main" val="658296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2</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7" name="文本占位符 6"/>
          <p:cNvSpPr>
            <a:spLocks noGrp="1"/>
          </p:cNvSpPr>
          <p:nvPr>
            <p:ph type="body" sz="quarter" idx="4294967295"/>
          </p:nvPr>
        </p:nvSpPr>
        <p:spPr>
          <a:xfrm>
            <a:off x="732972" y="1397768"/>
            <a:ext cx="10515600" cy="4659044"/>
          </a:xfrm>
        </p:spPr>
        <p:txBody>
          <a:bodyPr>
            <a:normAutofit/>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dirty="0"/>
              <a:t>Lack of labeled data,</a:t>
            </a:r>
            <a:r>
              <a:rPr lang="en-US" b="0" i="0" dirty="0">
                <a:effectLst/>
                <a:highlight>
                  <a:srgbClr val="FFFFFF"/>
                </a:highlight>
                <a:latin typeface="Arial" panose="020B0604020202020204" pitchFamily="34" charset="0"/>
              </a:rPr>
              <a:t> transfer learning has become a</a:t>
            </a:r>
            <a:br>
              <a:rPr lang="en-US" dirty="0"/>
            </a:br>
            <a:r>
              <a:rPr lang="en-US" b="0" i="0" dirty="0">
                <a:effectLst/>
                <a:highlight>
                  <a:srgbClr val="FFFFFF"/>
                </a:highlight>
                <a:latin typeface="Arial" panose="020B0604020202020204" pitchFamily="34" charset="0"/>
              </a:rPr>
              <a:t>very popular method.</a:t>
            </a:r>
          </a:p>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altLang="zh-CN" kern="0" dirty="0">
                <a:solidFill>
                  <a:srgbClr val="000000"/>
                </a:solidFill>
                <a:highlight>
                  <a:srgbClr val="FFFFFF"/>
                </a:highlight>
                <a:latin typeface="Arial" panose="020B0604020202020204" pitchFamily="34" charset="0"/>
              </a:rPr>
              <a:t>But </a:t>
            </a:r>
            <a:r>
              <a:rPr lang="en-US" b="0" i="0" dirty="0">
                <a:effectLst/>
                <a:highlight>
                  <a:srgbClr val="FFFFFF"/>
                </a:highlight>
                <a:latin typeface="Arial" panose="020B0604020202020204" pitchFamily="34" charset="0"/>
              </a:rPr>
              <a:t> not all pretrained checkpoints perform well on</a:t>
            </a:r>
            <a:br>
              <a:rPr lang="en-US" dirty="0"/>
            </a:br>
            <a:r>
              <a:rPr lang="en-US" b="0" i="0" dirty="0">
                <a:effectLst/>
                <a:highlight>
                  <a:srgbClr val="FFFFFF"/>
                </a:highlight>
                <a:latin typeface="Arial" panose="020B0604020202020204" pitchFamily="34" charset="0"/>
              </a:rPr>
              <a:t>downstream tasks</a:t>
            </a:r>
            <a:endParaRPr lang="en-US" altLang="zh-CN" kern="0" dirty="0">
              <a:solidFill>
                <a:srgbClr val="000000"/>
              </a:solidFill>
            </a:endParaRPr>
          </a:p>
          <a:p>
            <a:pPr marL="457200" lvl="1" indent="0" eaLnBrk="0" fontAlgn="base" hangingPunct="0">
              <a:lnSpc>
                <a:spcPct val="150000"/>
              </a:lnSpc>
              <a:spcBef>
                <a:spcPct val="20000"/>
              </a:spcBef>
              <a:spcAft>
                <a:spcPct val="0"/>
              </a:spcAft>
              <a:buClr>
                <a:srgbClr val="CC0000"/>
              </a:buClr>
              <a:buNone/>
              <a:defRPr/>
            </a:pPr>
            <a:r>
              <a:rPr lang="zh-CN" altLang="en-US" kern="0" dirty="0">
                <a:solidFill>
                  <a:srgbClr val="000000"/>
                </a:solidFill>
              </a:rPr>
              <a:t> </a:t>
            </a:r>
            <a:endParaRPr lang="en-US" altLang="zh-CN" u="sng" kern="0" dirty="0">
              <a:solidFill>
                <a:srgbClr val="000000"/>
              </a:solidFill>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Background</a:t>
            </a:r>
            <a:endParaRPr sz="2800" dirty="0">
              <a:latin typeface="+mn-ea"/>
              <a:ea typeface="+mn-ea"/>
              <a:sym typeface="Arial" panose="020B0604020202090204" pitchFamily="34" charset="0"/>
            </a:endParaRPr>
          </a:p>
        </p:txBody>
      </p:sp>
    </p:spTree>
    <p:extLst>
      <p:ext uri="{BB962C8B-B14F-4D97-AF65-F5344CB8AC3E}">
        <p14:creationId xmlns:p14="http://schemas.microsoft.com/office/powerpoint/2010/main" val="3675131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3</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7" name="文本占位符 6"/>
          <p:cNvSpPr>
            <a:spLocks noGrp="1"/>
          </p:cNvSpPr>
          <p:nvPr>
            <p:ph type="body" sz="quarter" idx="4294967295"/>
          </p:nvPr>
        </p:nvSpPr>
        <p:spPr>
          <a:xfrm>
            <a:off x="732972" y="1397768"/>
            <a:ext cx="10515600" cy="4659044"/>
          </a:xfrm>
        </p:spPr>
        <p:txBody>
          <a:bodyPr>
            <a:normAutofit/>
          </a:bodyPr>
          <a:lstStyle/>
          <a:p>
            <a:pPr marL="468630" indent="-468630" eaLnBrk="0" fontAlgn="base" hangingPunct="0">
              <a:lnSpc>
                <a:spcPct val="100000"/>
              </a:lnSpc>
              <a:spcBef>
                <a:spcPct val="20000"/>
              </a:spcBef>
              <a:spcAft>
                <a:spcPct val="0"/>
              </a:spcAft>
              <a:buClr>
                <a:srgbClr val="000099"/>
              </a:buClr>
              <a:buFont typeface="Wingdings" panose="05000000000000000000" pitchFamily="2" charset="2"/>
              <a:buChar char="o"/>
              <a:defRPr/>
            </a:pPr>
            <a:r>
              <a:rPr lang="en-US" dirty="0"/>
              <a:t>it requires a significant amount of time and computational resources to select the appropriate model and pre-trained weights.</a:t>
            </a:r>
            <a:endParaRPr lang="en-US" altLang="zh-CN" u="sng" kern="0" dirty="0">
              <a:solidFill>
                <a:srgbClr val="000000"/>
              </a:solidFill>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Background</a:t>
            </a:r>
            <a:endParaRPr sz="2800" dirty="0">
              <a:latin typeface="+mn-ea"/>
              <a:ea typeface="+mn-ea"/>
              <a:sym typeface="Arial" panose="020B0604020202090204" pitchFamily="34" charset="0"/>
            </a:endParaRPr>
          </a:p>
        </p:txBody>
      </p:sp>
      <p:sp>
        <p:nvSpPr>
          <p:cNvPr id="6" name="星形: 十角 32">
            <a:extLst>
              <a:ext uri="{FF2B5EF4-FFF2-40B4-BE49-F238E27FC236}">
                <a16:creationId xmlns:a16="http://schemas.microsoft.com/office/drawing/2014/main" id="{1FDE0951-9DEA-96AA-DFB3-95C5AE13AB3E}"/>
              </a:ext>
            </a:extLst>
          </p:cNvPr>
          <p:cNvSpPr/>
          <p:nvPr/>
        </p:nvSpPr>
        <p:spPr>
          <a:xfrm>
            <a:off x="8378354" y="4498881"/>
            <a:ext cx="2932043" cy="2166730"/>
          </a:xfrm>
          <a:prstGeom prst="star1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solidFill>
                  <a:srgbClr val="FF0000"/>
                </a:solidFill>
                <a:latin typeface="+mn-ea"/>
              </a:rPr>
              <a:t>How to rank checkpoints and why?</a:t>
            </a:r>
            <a:endParaRPr lang="zh-CN" altLang="en-US" b="1" dirty="0">
              <a:solidFill>
                <a:srgbClr val="FF0000"/>
              </a:solidFill>
              <a:latin typeface="+mn-ea"/>
            </a:endParaRPr>
          </a:p>
        </p:txBody>
      </p:sp>
      <p:pic>
        <p:nvPicPr>
          <p:cNvPr id="5" name="Picture 4">
            <a:extLst>
              <a:ext uri="{FF2B5EF4-FFF2-40B4-BE49-F238E27FC236}">
                <a16:creationId xmlns:a16="http://schemas.microsoft.com/office/drawing/2014/main" id="{4E813748-E47B-899B-12FA-10F8A38523C3}"/>
              </a:ext>
            </a:extLst>
          </p:cNvPr>
          <p:cNvPicPr>
            <a:picLocks noChangeAspect="1"/>
          </p:cNvPicPr>
          <p:nvPr/>
        </p:nvPicPr>
        <p:blipFill>
          <a:blip r:embed="rId3"/>
          <a:stretch>
            <a:fillRect/>
          </a:stretch>
        </p:blipFill>
        <p:spPr>
          <a:xfrm>
            <a:off x="2897556" y="2798271"/>
            <a:ext cx="1832182" cy="2983208"/>
          </a:xfrm>
          <a:prstGeom prst="rect">
            <a:avLst/>
          </a:prstGeom>
        </p:spPr>
      </p:pic>
      <p:sp>
        <p:nvSpPr>
          <p:cNvPr id="9" name="TextBox 8">
            <a:extLst>
              <a:ext uri="{FF2B5EF4-FFF2-40B4-BE49-F238E27FC236}">
                <a16:creationId xmlns:a16="http://schemas.microsoft.com/office/drawing/2014/main" id="{2924E566-C2B4-951C-B0B5-A5230D34C8B4}"/>
              </a:ext>
            </a:extLst>
          </p:cNvPr>
          <p:cNvSpPr txBox="1"/>
          <p:nvPr/>
        </p:nvSpPr>
        <p:spPr>
          <a:xfrm>
            <a:off x="1507663" y="5781479"/>
            <a:ext cx="6251674" cy="2585323"/>
          </a:xfrm>
          <a:prstGeom prst="rect">
            <a:avLst/>
          </a:prstGeom>
          <a:noFill/>
        </p:spPr>
        <p:txBody>
          <a:bodyPr wrap="square">
            <a:spAutoFit/>
          </a:bodyPr>
          <a:lstStyle/>
          <a:p>
            <a:r>
              <a:rPr lang="en-US" dirty="0">
                <a:highlight>
                  <a:srgbClr val="FFFFFF"/>
                </a:highlight>
                <a:latin typeface="Arial" panose="020B0604020202020204" pitchFamily="34" charset="0"/>
              </a:rPr>
              <a:t>F</a:t>
            </a:r>
            <a:r>
              <a:rPr lang="en-US" altLang="zh-CN" dirty="0">
                <a:highlight>
                  <a:srgbClr val="FFFFFF"/>
                </a:highlight>
                <a:latin typeface="Arial" panose="020B0604020202020204" pitchFamily="34" charset="0"/>
              </a:rPr>
              <a:t>igure</a:t>
            </a:r>
            <a:r>
              <a:rPr lang="en-US" b="0" i="0" dirty="0">
                <a:effectLst/>
                <a:highlight>
                  <a:srgbClr val="FFFFFF"/>
                </a:highlight>
                <a:latin typeface="Arial" panose="020B0604020202020204" pitchFamily="34" charset="0"/>
              </a:rPr>
              <a:t> 1: When you need to complete a 3D image segmentation task, there are many available checkpoints.</a:t>
            </a:r>
          </a:p>
          <a:p>
            <a:endParaRPr lang="en-US" b="0" i="0" dirty="0">
              <a:effectLst/>
              <a:highlight>
                <a:srgbClr val="FFFFFF"/>
              </a:highlight>
              <a:latin typeface="Arial" panose="020B0604020202020204" pitchFamily="34" charset="0"/>
            </a:endParaRPr>
          </a:p>
          <a:p>
            <a:endParaRPr lang="en-US" b="0" i="0" dirty="0">
              <a:effectLst/>
              <a:highlight>
                <a:srgbClr val="FFFFFF"/>
              </a:highlight>
              <a:latin typeface="Arial" panose="020B0604020202020204" pitchFamily="34" charset="0"/>
            </a:endParaRPr>
          </a:p>
          <a:p>
            <a:endParaRPr lang="en-US" b="0" i="0" dirty="0">
              <a:effectLst/>
              <a:highlight>
                <a:srgbClr val="FFFFFF"/>
              </a:highlight>
              <a:latin typeface="Arial" panose="020B0604020202020204" pitchFamily="34" charset="0"/>
            </a:endParaRPr>
          </a:p>
          <a:p>
            <a:endParaRPr lang="en-US" b="0" i="0" dirty="0">
              <a:effectLst/>
              <a:highlight>
                <a:srgbClr val="FFFFFF"/>
              </a:highlight>
              <a:latin typeface="Arial" panose="020B0604020202020204" pitchFamily="34" charset="0"/>
            </a:endParaRPr>
          </a:p>
          <a:p>
            <a:endParaRPr lang="en-US" b="0" i="0" dirty="0">
              <a:effectLst/>
              <a:highlight>
                <a:srgbClr val="FFFFFF"/>
              </a:highlight>
              <a:latin typeface="Arial" panose="020B0604020202020204" pitchFamily="34" charset="0"/>
            </a:endParaRPr>
          </a:p>
          <a:p>
            <a:endParaRPr lang="en-US" b="0" i="0" dirty="0">
              <a:effectLst/>
              <a:highlight>
                <a:srgbClr val="FFFFFF"/>
              </a:highlight>
              <a:latin typeface="Arial" panose="020B0604020202020204" pitchFamily="34" charset="0"/>
            </a:endParaRPr>
          </a:p>
          <a:p>
            <a:endParaRPr lang="en-US" dirty="0"/>
          </a:p>
        </p:txBody>
      </p:sp>
    </p:spTree>
    <p:extLst>
      <p:ext uri="{BB962C8B-B14F-4D97-AF65-F5344CB8AC3E}">
        <p14:creationId xmlns:p14="http://schemas.microsoft.com/office/powerpoint/2010/main" val="1028995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4</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7" name="文本占位符 6"/>
          <p:cNvSpPr>
            <a:spLocks noGrp="1"/>
          </p:cNvSpPr>
          <p:nvPr>
            <p:ph type="body" sz="quarter" idx="4294967295"/>
          </p:nvPr>
        </p:nvSpPr>
        <p:spPr>
          <a:xfrm>
            <a:off x="732972" y="1397768"/>
            <a:ext cx="10515600" cy="4659044"/>
          </a:xfrm>
        </p:spPr>
        <p:txBody>
          <a:bodyPr>
            <a:normAutofit/>
          </a:bodyPr>
          <a:lstStyle/>
          <a:p>
            <a:pPr marL="468630"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dirty="0"/>
              <a:t>2 methods to assess the performance of </a:t>
            </a:r>
            <a:r>
              <a:rPr lang="en-US" altLang="zh-CN" dirty="0"/>
              <a:t>checkpoints</a:t>
            </a:r>
            <a:endParaRPr lang="en-US" dirty="0"/>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altLang="zh-CN" strike="sngStrike" kern="0" dirty="0">
                <a:solidFill>
                  <a:srgbClr val="000000"/>
                </a:solidFill>
              </a:rPr>
              <a:t>Linear classifier</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altLang="zh-CN" strike="sngStrike" kern="0" dirty="0">
                <a:solidFill>
                  <a:srgbClr val="000000"/>
                </a:solidFill>
              </a:rPr>
              <a:t>Fine-tuning</a:t>
            </a:r>
            <a:r>
              <a:rPr lang="zh-CN" altLang="en-US" strike="sngStrike" kern="0" dirty="0">
                <a:solidFill>
                  <a:srgbClr val="000000"/>
                </a:solidFill>
              </a:rPr>
              <a:t> </a:t>
            </a:r>
            <a:endParaRPr lang="en-US" altLang="zh-CN" u="sng" strike="sngStrike" kern="0" dirty="0">
              <a:solidFill>
                <a:srgbClr val="000000"/>
              </a:solidFill>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Background</a:t>
            </a:r>
            <a:endParaRPr sz="2800" dirty="0">
              <a:latin typeface="+mn-ea"/>
              <a:ea typeface="+mn-ea"/>
              <a:sym typeface="Arial" panose="020B0604020202090204" pitchFamily="34" charset="0"/>
            </a:endParaRPr>
          </a:p>
        </p:txBody>
      </p:sp>
    </p:spTree>
    <p:extLst>
      <p:ext uri="{BB962C8B-B14F-4D97-AF65-F5344CB8AC3E}">
        <p14:creationId xmlns:p14="http://schemas.microsoft.com/office/powerpoint/2010/main" val="1538752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5</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7" name="文本占位符 6"/>
          <p:cNvSpPr>
            <a:spLocks noGrp="1"/>
          </p:cNvSpPr>
          <p:nvPr>
            <p:ph type="body" sz="quarter" idx="4294967295"/>
          </p:nvPr>
        </p:nvSpPr>
        <p:spPr>
          <a:xfrm>
            <a:off x="732972" y="1397768"/>
            <a:ext cx="10515600" cy="4659044"/>
          </a:xfrm>
        </p:spPr>
        <p:txBody>
          <a:bodyPr>
            <a:normAutofit/>
          </a:bodyPr>
          <a:lstStyle/>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altLang="zh-CN" dirty="0"/>
              <a:t>We have done some experiments to test transferability of models</a:t>
            </a:r>
          </a:p>
          <a:p>
            <a:pPr marL="457200" lvl="1" indent="0" eaLnBrk="0" fontAlgn="base" hangingPunct="0">
              <a:lnSpc>
                <a:spcPct val="150000"/>
              </a:lnSpc>
              <a:spcBef>
                <a:spcPct val="20000"/>
              </a:spcBef>
              <a:spcAft>
                <a:spcPct val="0"/>
              </a:spcAft>
              <a:buClr>
                <a:srgbClr val="CC0000"/>
              </a:buClr>
              <a:buNone/>
              <a:defRPr/>
            </a:pPr>
            <a:r>
              <a:rPr lang="zh-CN" altLang="en-US" kern="0" dirty="0">
                <a:solidFill>
                  <a:srgbClr val="000000"/>
                </a:solidFill>
              </a:rPr>
              <a:t> </a:t>
            </a:r>
            <a:endParaRPr lang="en-US" altLang="zh-CN" u="sng" kern="0" dirty="0">
              <a:solidFill>
                <a:srgbClr val="000000"/>
              </a:solidFill>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Background - Completed Work 1</a:t>
            </a:r>
            <a:endParaRPr sz="2800" dirty="0">
              <a:latin typeface="+mn-ea"/>
              <a:ea typeface="+mn-ea"/>
              <a:sym typeface="Arial" panose="020B0604020202090204" pitchFamily="34" charset="0"/>
            </a:endParaRPr>
          </a:p>
        </p:txBody>
      </p:sp>
      <p:sp>
        <p:nvSpPr>
          <p:cNvPr id="8" name="TextBox 7">
            <a:extLst>
              <a:ext uri="{FF2B5EF4-FFF2-40B4-BE49-F238E27FC236}">
                <a16:creationId xmlns:a16="http://schemas.microsoft.com/office/drawing/2014/main" id="{C5951497-B6AB-C303-3D58-AD01C5BC00F7}"/>
              </a:ext>
            </a:extLst>
          </p:cNvPr>
          <p:cNvSpPr txBox="1"/>
          <p:nvPr/>
        </p:nvSpPr>
        <p:spPr>
          <a:xfrm>
            <a:off x="1170217" y="5238674"/>
            <a:ext cx="8660297" cy="646331"/>
          </a:xfrm>
          <a:prstGeom prst="rect">
            <a:avLst/>
          </a:prstGeom>
          <a:noFill/>
        </p:spPr>
        <p:txBody>
          <a:bodyPr wrap="square">
            <a:spAutoFit/>
          </a:bodyPr>
          <a:lstStyle/>
          <a:p>
            <a:r>
              <a:rPr lang="en-US" b="0" i="0" dirty="0">
                <a:effectLst/>
                <a:highlight>
                  <a:srgbClr val="FFFFFF"/>
                </a:highlight>
                <a:latin typeface="Arial" panose="020B0604020202020204" pitchFamily="34" charset="0"/>
              </a:rPr>
              <a:t>Table 1: Detailed results of different backbones on MSD. The performance is measured by the DICE score (%).</a:t>
            </a:r>
            <a:endParaRPr lang="en-US" dirty="0"/>
          </a:p>
        </p:txBody>
      </p:sp>
      <p:sp>
        <p:nvSpPr>
          <p:cNvPr id="2" name="星形: 十角 32">
            <a:extLst>
              <a:ext uri="{FF2B5EF4-FFF2-40B4-BE49-F238E27FC236}">
                <a16:creationId xmlns:a16="http://schemas.microsoft.com/office/drawing/2014/main" id="{BF8521AE-0F46-E129-692D-EAE378C911B1}"/>
              </a:ext>
            </a:extLst>
          </p:cNvPr>
          <p:cNvSpPr/>
          <p:nvPr/>
        </p:nvSpPr>
        <p:spPr>
          <a:xfrm>
            <a:off x="9109221" y="4937376"/>
            <a:ext cx="2493848" cy="1842911"/>
          </a:xfrm>
          <a:prstGeom prst="star1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rgbClr val="FF0000"/>
                </a:solidFill>
                <a:latin typeface="+mn-ea"/>
              </a:rPr>
              <a:t>generic training script </a:t>
            </a:r>
            <a:endParaRPr lang="zh-CN" altLang="en-US" b="1" dirty="0">
              <a:solidFill>
                <a:srgbClr val="FF0000"/>
              </a:solidFill>
              <a:latin typeface="+mn-ea"/>
            </a:endParaRPr>
          </a:p>
        </p:txBody>
      </p:sp>
      <p:pic>
        <p:nvPicPr>
          <p:cNvPr id="10" name="Picture 9">
            <a:extLst>
              <a:ext uri="{FF2B5EF4-FFF2-40B4-BE49-F238E27FC236}">
                <a16:creationId xmlns:a16="http://schemas.microsoft.com/office/drawing/2014/main" id="{884961A3-61CC-0167-BC3B-968CABE6434C}"/>
              </a:ext>
            </a:extLst>
          </p:cNvPr>
          <p:cNvPicPr>
            <a:picLocks noChangeAspect="1"/>
          </p:cNvPicPr>
          <p:nvPr/>
        </p:nvPicPr>
        <p:blipFill>
          <a:blip r:embed="rId3"/>
          <a:stretch>
            <a:fillRect/>
          </a:stretch>
        </p:blipFill>
        <p:spPr>
          <a:xfrm>
            <a:off x="2837835" y="2855799"/>
            <a:ext cx="5725324" cy="2076740"/>
          </a:xfrm>
          <a:prstGeom prst="rect">
            <a:avLst/>
          </a:prstGeom>
        </p:spPr>
      </p:pic>
    </p:spTree>
    <p:extLst>
      <p:ext uri="{BB962C8B-B14F-4D97-AF65-F5344CB8AC3E}">
        <p14:creationId xmlns:p14="http://schemas.microsoft.com/office/powerpoint/2010/main" val="2743806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6</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7" name="文本占位符 6"/>
          <p:cNvSpPr>
            <a:spLocks noGrp="1"/>
          </p:cNvSpPr>
          <p:nvPr>
            <p:ph type="body" sz="quarter" idx="4294967295"/>
          </p:nvPr>
        </p:nvSpPr>
        <p:spPr>
          <a:xfrm>
            <a:off x="732972" y="1397768"/>
            <a:ext cx="10515600" cy="4659044"/>
          </a:xfrm>
        </p:spPr>
        <p:txBody>
          <a:bodyPr>
            <a:normAutofit/>
          </a:bodyPr>
          <a:lstStyle/>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altLang="zh-CN" dirty="0"/>
              <a:t>We </a:t>
            </a:r>
            <a:r>
              <a:rPr lang="en-US" dirty="0"/>
              <a:t>use the prediction results on the MSD prostate test dataset to create videos.</a:t>
            </a:r>
            <a:endParaRPr lang="en-US" altLang="zh-CN" dirty="0"/>
          </a:p>
          <a:p>
            <a:pPr marL="457200" lvl="1" indent="0" eaLnBrk="0" fontAlgn="base" hangingPunct="0">
              <a:lnSpc>
                <a:spcPct val="150000"/>
              </a:lnSpc>
              <a:spcBef>
                <a:spcPct val="20000"/>
              </a:spcBef>
              <a:spcAft>
                <a:spcPct val="0"/>
              </a:spcAft>
              <a:buClr>
                <a:srgbClr val="CC0000"/>
              </a:buClr>
              <a:buNone/>
              <a:defRPr/>
            </a:pPr>
            <a:r>
              <a:rPr lang="zh-CN" altLang="en-US" kern="0" dirty="0">
                <a:solidFill>
                  <a:srgbClr val="000000"/>
                </a:solidFill>
              </a:rPr>
              <a:t> </a:t>
            </a:r>
            <a:endParaRPr lang="en-US" altLang="zh-CN" u="sng" kern="0" dirty="0">
              <a:solidFill>
                <a:srgbClr val="000000"/>
              </a:solidFill>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Background - Completed Work 2</a:t>
            </a:r>
            <a:endParaRPr sz="2800" dirty="0">
              <a:latin typeface="+mn-ea"/>
              <a:ea typeface="+mn-ea"/>
              <a:sym typeface="Arial" panose="020B0604020202090204" pitchFamily="34" charset="0"/>
            </a:endParaRPr>
          </a:p>
        </p:txBody>
      </p:sp>
      <p:grpSp>
        <p:nvGrpSpPr>
          <p:cNvPr id="14" name="Group 13">
            <a:extLst>
              <a:ext uri="{FF2B5EF4-FFF2-40B4-BE49-F238E27FC236}">
                <a16:creationId xmlns:a16="http://schemas.microsoft.com/office/drawing/2014/main" id="{1160F235-0AC0-7F3E-CBB0-BABD7BEA5766}"/>
              </a:ext>
            </a:extLst>
          </p:cNvPr>
          <p:cNvGrpSpPr/>
          <p:nvPr/>
        </p:nvGrpSpPr>
        <p:grpSpPr>
          <a:xfrm>
            <a:off x="2866247" y="3025143"/>
            <a:ext cx="7044106" cy="2835045"/>
            <a:chOff x="2909791" y="2938053"/>
            <a:chExt cx="7044106" cy="2835045"/>
          </a:xfrm>
        </p:grpSpPr>
        <p:pic>
          <p:nvPicPr>
            <p:cNvPr id="11" name="Picture 10" descr="A close-up of a mri&#10;&#10;Description automatically generated">
              <a:extLst>
                <a:ext uri="{FF2B5EF4-FFF2-40B4-BE49-F238E27FC236}">
                  <a16:creationId xmlns:a16="http://schemas.microsoft.com/office/drawing/2014/main" id="{5B7F72FD-ECD0-5ABC-0459-CB6F3A7D8EB9}"/>
                </a:ext>
              </a:extLst>
            </p:cNvPr>
            <p:cNvPicPr>
              <a:picLocks noChangeAspect="1"/>
            </p:cNvPicPr>
            <p:nvPr/>
          </p:nvPicPr>
          <p:blipFill>
            <a:blip r:embed="rId3"/>
            <a:stretch>
              <a:fillRect/>
            </a:stretch>
          </p:blipFill>
          <p:spPr>
            <a:xfrm>
              <a:off x="5227320" y="2938053"/>
              <a:ext cx="1905000" cy="1905000"/>
            </a:xfrm>
            <a:prstGeom prst="rect">
              <a:avLst/>
            </a:prstGeom>
          </p:spPr>
        </p:pic>
        <p:sp>
          <p:nvSpPr>
            <p:cNvPr id="13" name="TextBox 12">
              <a:extLst>
                <a:ext uri="{FF2B5EF4-FFF2-40B4-BE49-F238E27FC236}">
                  <a16:creationId xmlns:a16="http://schemas.microsoft.com/office/drawing/2014/main" id="{FDB704BA-DC62-AB52-19C1-7FBFF32339CC}"/>
                </a:ext>
              </a:extLst>
            </p:cNvPr>
            <p:cNvSpPr txBox="1"/>
            <p:nvPr/>
          </p:nvSpPr>
          <p:spPr>
            <a:xfrm>
              <a:off x="2909791" y="5126767"/>
              <a:ext cx="7044106" cy="646331"/>
            </a:xfrm>
            <a:prstGeom prst="rect">
              <a:avLst/>
            </a:prstGeom>
            <a:noFill/>
          </p:spPr>
          <p:txBody>
            <a:bodyPr wrap="square">
              <a:spAutoFit/>
            </a:bodyPr>
            <a:lstStyle/>
            <a:p>
              <a:r>
                <a:rPr lang="en-US" dirty="0">
                  <a:highlight>
                    <a:srgbClr val="FFFFFF"/>
                  </a:highlight>
                  <a:latin typeface="Arial" panose="020B0604020202020204" pitchFamily="34" charset="0"/>
                </a:rPr>
                <a:t>Figure</a:t>
              </a:r>
              <a:r>
                <a:rPr lang="en-US" b="0" i="0" dirty="0">
                  <a:effectLst/>
                  <a:highlight>
                    <a:srgbClr val="FFFFFF"/>
                  </a:highlight>
                  <a:latin typeface="Arial" panose="020B0604020202020204" pitchFamily="34" charset="0"/>
                </a:rPr>
                <a:t> </a:t>
              </a:r>
              <a:r>
                <a:rPr lang="en-US" dirty="0">
                  <a:highlight>
                    <a:srgbClr val="FFFFFF"/>
                  </a:highlight>
                  <a:latin typeface="Arial" panose="020B0604020202020204" pitchFamily="34" charset="0"/>
                </a:rPr>
                <a:t>2</a:t>
              </a:r>
              <a:r>
                <a:rPr lang="en-US" b="0" i="0" dirty="0">
                  <a:effectLst/>
                  <a:highlight>
                    <a:srgbClr val="FFFFFF"/>
                  </a:highlight>
                  <a:latin typeface="Arial" panose="020B0604020202020204" pitchFamily="34" charset="0"/>
                </a:rPr>
                <a:t>:</a:t>
              </a:r>
              <a:r>
                <a:rPr lang="en-US" dirty="0">
                  <a:highlight>
                    <a:srgbClr val="FFFFFF"/>
                  </a:highlight>
                  <a:latin typeface="Arial" panose="020B0604020202020204" pitchFamily="34" charset="0"/>
                </a:rPr>
                <a:t> predictions include prostate PZ and prostate TZ regions </a:t>
              </a:r>
              <a:r>
                <a:rPr lang="en-US" altLang="zh-CN" dirty="0">
                  <a:highlight>
                    <a:srgbClr val="FFFFFF"/>
                  </a:highlight>
                  <a:latin typeface="Arial" panose="020B0604020202020204" pitchFamily="34" charset="0"/>
                </a:rPr>
                <a:t>u</a:t>
              </a:r>
              <a:r>
                <a:rPr lang="en-US" dirty="0">
                  <a:highlight>
                    <a:srgbClr val="FFFFFF"/>
                  </a:highlight>
                  <a:latin typeface="Arial" panose="020B0604020202020204" pitchFamily="34" charset="0"/>
                </a:rPr>
                <a:t>sing </a:t>
              </a:r>
              <a:r>
                <a:rPr lang="en-US" dirty="0" err="1">
                  <a:highlight>
                    <a:srgbClr val="FFFFFF"/>
                  </a:highlight>
                  <a:latin typeface="Arial" panose="020B0604020202020204" pitchFamily="34" charset="0"/>
                </a:rPr>
                <a:t>SuPreM</a:t>
              </a:r>
              <a:r>
                <a:rPr lang="en-US" dirty="0">
                  <a:highlight>
                    <a:srgbClr val="FFFFFF"/>
                  </a:highlight>
                  <a:latin typeface="Arial" panose="020B0604020202020204" pitchFamily="34" charset="0"/>
                </a:rPr>
                <a:t> (</a:t>
              </a:r>
              <a:r>
                <a:rPr lang="en-US" dirty="0" err="1">
                  <a:highlight>
                    <a:srgbClr val="FFFFFF"/>
                  </a:highlight>
                  <a:latin typeface="Arial" panose="020B0604020202020204" pitchFamily="34" charset="0"/>
                </a:rPr>
                <a:t>unet</a:t>
              </a:r>
              <a:r>
                <a:rPr lang="en-US" dirty="0">
                  <a:highlight>
                    <a:srgbClr val="FFFFFF"/>
                  </a:highlight>
                  <a:latin typeface="Arial" panose="020B0604020202020204" pitchFamily="34" charset="0"/>
                </a:rPr>
                <a:t>) on the MSD prostate test dataset</a:t>
              </a:r>
            </a:p>
          </p:txBody>
        </p:sp>
      </p:grpSp>
    </p:spTree>
    <p:extLst>
      <p:ext uri="{BB962C8B-B14F-4D97-AF65-F5344CB8AC3E}">
        <p14:creationId xmlns:p14="http://schemas.microsoft.com/office/powerpoint/2010/main" val="3059567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7</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7" name="文本占位符 6"/>
          <p:cNvSpPr>
            <a:spLocks noGrp="1"/>
          </p:cNvSpPr>
          <p:nvPr>
            <p:ph type="body" sz="quarter" idx="4294967295"/>
          </p:nvPr>
        </p:nvSpPr>
        <p:spPr>
          <a:xfrm>
            <a:off x="732972" y="1397768"/>
            <a:ext cx="10515600" cy="4659044"/>
          </a:xfrm>
        </p:spPr>
        <p:txBody>
          <a:bodyPr>
            <a:normAutofit/>
          </a:bodyPr>
          <a:lstStyle/>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altLang="zh-CN" dirty="0"/>
              <a:t>Broadly research the existing methods for evaluating model transferability.</a:t>
            </a:r>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endParaRPr lang="en-US" altLang="zh-CN" dirty="0"/>
          </a:p>
          <a:p>
            <a:pPr marL="457200" lvl="1" indent="0" eaLnBrk="0" fontAlgn="base" hangingPunct="0">
              <a:lnSpc>
                <a:spcPct val="150000"/>
              </a:lnSpc>
              <a:spcBef>
                <a:spcPct val="20000"/>
              </a:spcBef>
              <a:spcAft>
                <a:spcPct val="0"/>
              </a:spcAft>
              <a:buClr>
                <a:srgbClr val="CC0000"/>
              </a:buClr>
              <a:buNone/>
              <a:defRPr/>
            </a:pPr>
            <a:r>
              <a:rPr lang="zh-CN" altLang="en-US" kern="0" dirty="0">
                <a:solidFill>
                  <a:srgbClr val="000000"/>
                </a:solidFill>
              </a:rPr>
              <a:t> </a:t>
            </a:r>
            <a:endParaRPr lang="en-US" altLang="zh-CN" u="sng" kern="0" dirty="0">
              <a:solidFill>
                <a:srgbClr val="000000"/>
              </a:solidFill>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Background - Completed Work 3</a:t>
            </a:r>
            <a:endParaRPr sz="2800" dirty="0">
              <a:latin typeface="+mn-ea"/>
              <a:ea typeface="+mn-ea"/>
              <a:sym typeface="Arial" panose="020B0604020202090204" pitchFamily="34" charset="0"/>
            </a:endParaRPr>
          </a:p>
        </p:txBody>
      </p:sp>
      <p:grpSp>
        <p:nvGrpSpPr>
          <p:cNvPr id="17" name="Group 16">
            <a:extLst>
              <a:ext uri="{FF2B5EF4-FFF2-40B4-BE49-F238E27FC236}">
                <a16:creationId xmlns:a16="http://schemas.microsoft.com/office/drawing/2014/main" id="{AD484667-353C-5CD0-803F-6872F4D5D6E9}"/>
              </a:ext>
            </a:extLst>
          </p:cNvPr>
          <p:cNvGrpSpPr/>
          <p:nvPr/>
        </p:nvGrpSpPr>
        <p:grpSpPr>
          <a:xfrm>
            <a:off x="3924283" y="3107762"/>
            <a:ext cx="7039811" cy="2754552"/>
            <a:chOff x="2173857" y="2968424"/>
            <a:chExt cx="7039811" cy="2754552"/>
          </a:xfrm>
        </p:grpSpPr>
        <p:sp>
          <p:nvSpPr>
            <p:cNvPr id="5" name="TextBox 4">
              <a:extLst>
                <a:ext uri="{FF2B5EF4-FFF2-40B4-BE49-F238E27FC236}">
                  <a16:creationId xmlns:a16="http://schemas.microsoft.com/office/drawing/2014/main" id="{82819C93-47F3-4BC3-AED4-8E0FC8CF305A}"/>
                </a:ext>
              </a:extLst>
            </p:cNvPr>
            <p:cNvSpPr txBox="1"/>
            <p:nvPr/>
          </p:nvSpPr>
          <p:spPr>
            <a:xfrm>
              <a:off x="3117668" y="2968424"/>
              <a:ext cx="6096000" cy="369332"/>
            </a:xfrm>
            <a:prstGeom prst="rect">
              <a:avLst/>
            </a:prstGeom>
            <a:noFill/>
          </p:spPr>
          <p:txBody>
            <a:bodyPr wrap="square">
              <a:spAutoFit/>
            </a:bodyPr>
            <a:lstStyle/>
            <a:p>
              <a:r>
                <a:rPr lang="en-US" b="0" i="0" dirty="0">
                  <a:effectLst/>
                  <a:highlight>
                    <a:srgbClr val="FFFFFF"/>
                  </a:highlight>
                  <a:latin typeface="Arial" panose="020B0604020202020204" pitchFamily="34" charset="0"/>
                </a:rPr>
                <a:t>LEEP</a:t>
              </a:r>
              <a:endParaRPr lang="en-US" dirty="0"/>
            </a:p>
          </p:txBody>
        </p:sp>
        <p:sp>
          <p:nvSpPr>
            <p:cNvPr id="8" name="TextBox 7">
              <a:extLst>
                <a:ext uri="{FF2B5EF4-FFF2-40B4-BE49-F238E27FC236}">
                  <a16:creationId xmlns:a16="http://schemas.microsoft.com/office/drawing/2014/main" id="{AE875283-DFB2-AD39-78D0-FD05DA20AE27}"/>
                </a:ext>
              </a:extLst>
            </p:cNvPr>
            <p:cNvSpPr txBox="1"/>
            <p:nvPr/>
          </p:nvSpPr>
          <p:spPr>
            <a:xfrm>
              <a:off x="3117668" y="3445468"/>
              <a:ext cx="6096000" cy="369332"/>
            </a:xfrm>
            <a:prstGeom prst="rect">
              <a:avLst/>
            </a:prstGeom>
            <a:noFill/>
          </p:spPr>
          <p:txBody>
            <a:bodyPr wrap="square">
              <a:spAutoFit/>
            </a:bodyPr>
            <a:lstStyle/>
            <a:p>
              <a:r>
                <a:rPr lang="en-US" b="0" i="0" dirty="0">
                  <a:effectLst/>
                  <a:highlight>
                    <a:srgbClr val="FFFFFF"/>
                  </a:highlight>
                  <a:latin typeface="Arial" panose="020B0604020202020204" pitchFamily="34" charset="0"/>
                </a:rPr>
                <a:t>N LEEP</a:t>
              </a:r>
              <a:endParaRPr lang="en-US" dirty="0"/>
            </a:p>
          </p:txBody>
        </p:sp>
        <p:sp>
          <p:nvSpPr>
            <p:cNvPr id="10" name="TextBox 9">
              <a:extLst>
                <a:ext uri="{FF2B5EF4-FFF2-40B4-BE49-F238E27FC236}">
                  <a16:creationId xmlns:a16="http://schemas.microsoft.com/office/drawing/2014/main" id="{EC117240-2061-14A0-4B1B-EC8518ABD084}"/>
                </a:ext>
              </a:extLst>
            </p:cNvPr>
            <p:cNvSpPr txBox="1"/>
            <p:nvPr/>
          </p:nvSpPr>
          <p:spPr>
            <a:xfrm>
              <a:off x="3117668" y="3922512"/>
              <a:ext cx="6096000" cy="369332"/>
            </a:xfrm>
            <a:prstGeom prst="rect">
              <a:avLst/>
            </a:prstGeom>
            <a:noFill/>
          </p:spPr>
          <p:txBody>
            <a:bodyPr wrap="square">
              <a:spAutoFit/>
            </a:bodyPr>
            <a:lstStyle/>
            <a:p>
              <a:r>
                <a:rPr lang="en-US" b="0" i="0" dirty="0" err="1">
                  <a:effectLst/>
                  <a:highlight>
                    <a:srgbClr val="FFFFFF"/>
                  </a:highlight>
                  <a:latin typeface="Arial" panose="020B0604020202020204" pitchFamily="34" charset="0"/>
                </a:rPr>
                <a:t>LogME</a:t>
              </a:r>
              <a:endParaRPr lang="en-US" dirty="0"/>
            </a:p>
          </p:txBody>
        </p:sp>
        <p:sp>
          <p:nvSpPr>
            <p:cNvPr id="12" name="TextBox 11">
              <a:extLst>
                <a:ext uri="{FF2B5EF4-FFF2-40B4-BE49-F238E27FC236}">
                  <a16:creationId xmlns:a16="http://schemas.microsoft.com/office/drawing/2014/main" id="{7A8BF28E-E4F6-C5C7-35C3-B74813A83D6B}"/>
                </a:ext>
              </a:extLst>
            </p:cNvPr>
            <p:cNvSpPr txBox="1"/>
            <p:nvPr/>
          </p:nvSpPr>
          <p:spPr>
            <a:xfrm>
              <a:off x="3117668" y="4399556"/>
              <a:ext cx="6096000" cy="369332"/>
            </a:xfrm>
            <a:prstGeom prst="rect">
              <a:avLst/>
            </a:prstGeom>
            <a:noFill/>
          </p:spPr>
          <p:txBody>
            <a:bodyPr wrap="square">
              <a:spAutoFit/>
            </a:bodyPr>
            <a:lstStyle/>
            <a:p>
              <a:r>
                <a:rPr lang="en-US" b="0" i="0" dirty="0">
                  <a:effectLst/>
                  <a:highlight>
                    <a:srgbClr val="FFFFFF"/>
                  </a:highlight>
                  <a:latin typeface="Arial" panose="020B0604020202020204" pitchFamily="34" charset="0"/>
                </a:rPr>
                <a:t>B-Tuning </a:t>
              </a:r>
              <a:endParaRPr lang="en-US" dirty="0"/>
            </a:p>
          </p:txBody>
        </p:sp>
        <p:sp>
          <p:nvSpPr>
            <p:cNvPr id="14" name="TextBox 13">
              <a:extLst>
                <a:ext uri="{FF2B5EF4-FFF2-40B4-BE49-F238E27FC236}">
                  <a16:creationId xmlns:a16="http://schemas.microsoft.com/office/drawing/2014/main" id="{3046BD1E-C951-D815-8ADD-D8F19093AAC9}"/>
                </a:ext>
              </a:extLst>
            </p:cNvPr>
            <p:cNvSpPr txBox="1"/>
            <p:nvPr/>
          </p:nvSpPr>
          <p:spPr>
            <a:xfrm>
              <a:off x="3117668" y="4876600"/>
              <a:ext cx="6096000" cy="369332"/>
            </a:xfrm>
            <a:prstGeom prst="rect">
              <a:avLst/>
            </a:prstGeom>
            <a:noFill/>
          </p:spPr>
          <p:txBody>
            <a:bodyPr wrap="square">
              <a:spAutoFit/>
            </a:bodyPr>
            <a:lstStyle/>
            <a:p>
              <a:r>
                <a:rPr lang="en-US" b="0" i="0" dirty="0">
                  <a:effectLst/>
                  <a:highlight>
                    <a:srgbClr val="FFFFFF"/>
                  </a:highlight>
                  <a:latin typeface="Arial" panose="020B0604020202020204" pitchFamily="34" charset="0"/>
                </a:rPr>
                <a:t>DEPARA</a:t>
              </a:r>
              <a:endParaRPr lang="en-US" dirty="0"/>
            </a:p>
          </p:txBody>
        </p:sp>
        <p:sp>
          <p:nvSpPr>
            <p:cNvPr id="15" name="TextBox 14">
              <a:extLst>
                <a:ext uri="{FF2B5EF4-FFF2-40B4-BE49-F238E27FC236}">
                  <a16:creationId xmlns:a16="http://schemas.microsoft.com/office/drawing/2014/main" id="{A85C6BA3-1791-B92E-7FC5-5F18A2634593}"/>
                </a:ext>
              </a:extLst>
            </p:cNvPr>
            <p:cNvSpPr txBox="1"/>
            <p:nvPr/>
          </p:nvSpPr>
          <p:spPr>
            <a:xfrm>
              <a:off x="3117668" y="5353644"/>
              <a:ext cx="6096000" cy="369332"/>
            </a:xfrm>
            <a:prstGeom prst="rect">
              <a:avLst/>
            </a:prstGeom>
            <a:noFill/>
          </p:spPr>
          <p:txBody>
            <a:bodyPr wrap="square">
              <a:spAutoFit/>
            </a:bodyPr>
            <a:lstStyle/>
            <a:p>
              <a:r>
                <a:rPr lang="en-US" dirty="0">
                  <a:highlight>
                    <a:srgbClr val="FFFFFF"/>
                  </a:highlight>
                  <a:latin typeface="Arial" panose="020B0604020202020204" pitchFamily="34" charset="0"/>
                </a:rPr>
                <a:t>……</a:t>
              </a:r>
              <a:endParaRPr lang="en-US" dirty="0"/>
            </a:p>
          </p:txBody>
        </p:sp>
        <p:sp>
          <p:nvSpPr>
            <p:cNvPr id="16" name="Left Brace 15">
              <a:extLst>
                <a:ext uri="{FF2B5EF4-FFF2-40B4-BE49-F238E27FC236}">
                  <a16:creationId xmlns:a16="http://schemas.microsoft.com/office/drawing/2014/main" id="{AE078C96-8809-7348-05D9-A2BABE98429A}"/>
                </a:ext>
              </a:extLst>
            </p:cNvPr>
            <p:cNvSpPr/>
            <p:nvPr/>
          </p:nvSpPr>
          <p:spPr>
            <a:xfrm>
              <a:off x="2173857" y="3153090"/>
              <a:ext cx="943811" cy="2445453"/>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19" name="TextBox 18">
            <a:extLst>
              <a:ext uri="{FF2B5EF4-FFF2-40B4-BE49-F238E27FC236}">
                <a16:creationId xmlns:a16="http://schemas.microsoft.com/office/drawing/2014/main" id="{7A46D6DF-352B-466E-BDEB-E8851357C987}"/>
              </a:ext>
            </a:extLst>
          </p:cNvPr>
          <p:cNvSpPr txBox="1"/>
          <p:nvPr/>
        </p:nvSpPr>
        <p:spPr>
          <a:xfrm>
            <a:off x="2682236" y="5815062"/>
            <a:ext cx="6783977" cy="369332"/>
          </a:xfrm>
          <a:prstGeom prst="rect">
            <a:avLst/>
          </a:prstGeom>
          <a:noFill/>
        </p:spPr>
        <p:txBody>
          <a:bodyPr wrap="square">
            <a:spAutoFit/>
          </a:bodyPr>
          <a:lstStyle/>
          <a:p>
            <a:r>
              <a:rPr lang="en-US" dirty="0">
                <a:highlight>
                  <a:srgbClr val="FFFFFF"/>
                </a:highlight>
                <a:latin typeface="Arial" panose="020B0604020202020204" pitchFamily="34" charset="0"/>
              </a:rPr>
              <a:t>Figure</a:t>
            </a:r>
            <a:r>
              <a:rPr lang="en-US" b="0" i="0" dirty="0">
                <a:effectLst/>
                <a:highlight>
                  <a:srgbClr val="FFFFFF"/>
                </a:highlight>
                <a:latin typeface="Arial" panose="020B0604020202020204" pitchFamily="34" charset="0"/>
              </a:rPr>
              <a:t> </a:t>
            </a:r>
            <a:r>
              <a:rPr lang="en-US" dirty="0">
                <a:highlight>
                  <a:srgbClr val="FFFFFF"/>
                </a:highlight>
                <a:latin typeface="Arial" panose="020B0604020202020204" pitchFamily="34" charset="0"/>
              </a:rPr>
              <a:t>3</a:t>
            </a:r>
            <a:r>
              <a:rPr lang="en-US" b="0" i="0" dirty="0">
                <a:effectLst/>
                <a:highlight>
                  <a:srgbClr val="FFFFFF"/>
                </a:highlight>
                <a:latin typeface="Arial" panose="020B0604020202020204" pitchFamily="34" charset="0"/>
              </a:rPr>
              <a:t>: </a:t>
            </a:r>
            <a:r>
              <a:rPr lang="en-US" altLang="zh-CN" dirty="0"/>
              <a:t>existing methods for evaluating model transferability.</a:t>
            </a:r>
            <a:endParaRPr lang="en-US" dirty="0"/>
          </a:p>
        </p:txBody>
      </p:sp>
    </p:spTree>
    <p:extLst>
      <p:ext uri="{BB962C8B-B14F-4D97-AF65-F5344CB8AC3E}">
        <p14:creationId xmlns:p14="http://schemas.microsoft.com/office/powerpoint/2010/main" val="514371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8</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7" name="文本占位符 6"/>
          <p:cNvSpPr>
            <a:spLocks noGrp="1"/>
          </p:cNvSpPr>
          <p:nvPr>
            <p:ph type="body" sz="quarter" idx="4294967295"/>
          </p:nvPr>
        </p:nvSpPr>
        <p:spPr>
          <a:xfrm>
            <a:off x="732972" y="1397768"/>
            <a:ext cx="10515600" cy="4659044"/>
          </a:xfrm>
        </p:spPr>
        <p:txBody>
          <a:bodyPr>
            <a:normAutofit/>
          </a:bodyPr>
          <a:lstStyle/>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r>
              <a:rPr lang="en-US" altLang="zh-CN" dirty="0"/>
              <a:t>Broadly research the existing models of </a:t>
            </a:r>
            <a:r>
              <a:rPr lang="en-US" dirty="0">
                <a:highlight>
                  <a:srgbClr val="FFFFFF"/>
                </a:highlight>
                <a:latin typeface="Arial" panose="020B0604020202020204" pitchFamily="34" charset="0"/>
              </a:rPr>
              <a:t>3D image segmentation.</a:t>
            </a:r>
            <a:endParaRPr lang="en-US" altLang="zh-CN" dirty="0"/>
          </a:p>
          <a:p>
            <a:pPr marL="925830" lvl="1" indent="-468630" eaLnBrk="0" fontAlgn="base" hangingPunct="0">
              <a:lnSpc>
                <a:spcPct val="210000"/>
              </a:lnSpc>
              <a:spcBef>
                <a:spcPct val="20000"/>
              </a:spcBef>
              <a:spcAft>
                <a:spcPct val="0"/>
              </a:spcAft>
              <a:buClr>
                <a:srgbClr val="000099"/>
              </a:buClr>
              <a:buFont typeface="Wingdings" panose="05000000000000000000" pitchFamily="2" charset="2"/>
              <a:buChar char="o"/>
              <a:defRPr/>
            </a:pPr>
            <a:endParaRPr lang="en-US" altLang="zh-CN" dirty="0"/>
          </a:p>
          <a:p>
            <a:pPr marL="457200" lvl="1" indent="0" eaLnBrk="0" fontAlgn="base" hangingPunct="0">
              <a:lnSpc>
                <a:spcPct val="150000"/>
              </a:lnSpc>
              <a:spcBef>
                <a:spcPct val="20000"/>
              </a:spcBef>
              <a:spcAft>
                <a:spcPct val="0"/>
              </a:spcAft>
              <a:buClr>
                <a:srgbClr val="CC0000"/>
              </a:buClr>
              <a:buNone/>
              <a:defRPr/>
            </a:pPr>
            <a:r>
              <a:rPr lang="zh-CN" altLang="en-US" kern="0" dirty="0">
                <a:solidFill>
                  <a:srgbClr val="000000"/>
                </a:solidFill>
              </a:rPr>
              <a:t> </a:t>
            </a:r>
            <a:endParaRPr lang="en-US" altLang="zh-CN" u="sng" kern="0" dirty="0">
              <a:solidFill>
                <a:srgbClr val="000000"/>
              </a:solidFill>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Background - Completed Work 4</a:t>
            </a:r>
            <a:endParaRPr sz="2800" dirty="0">
              <a:latin typeface="+mn-ea"/>
              <a:ea typeface="+mn-ea"/>
              <a:sym typeface="Arial" panose="020B0604020202090204" pitchFamily="34" charset="0"/>
            </a:endParaRPr>
          </a:p>
        </p:txBody>
      </p:sp>
      <p:sp>
        <p:nvSpPr>
          <p:cNvPr id="19" name="TextBox 18">
            <a:extLst>
              <a:ext uri="{FF2B5EF4-FFF2-40B4-BE49-F238E27FC236}">
                <a16:creationId xmlns:a16="http://schemas.microsoft.com/office/drawing/2014/main" id="{7A46D6DF-352B-466E-BDEB-E8851357C987}"/>
              </a:ext>
            </a:extLst>
          </p:cNvPr>
          <p:cNvSpPr txBox="1"/>
          <p:nvPr/>
        </p:nvSpPr>
        <p:spPr>
          <a:xfrm>
            <a:off x="2799593" y="5459110"/>
            <a:ext cx="6783977" cy="923330"/>
          </a:xfrm>
          <a:prstGeom prst="rect">
            <a:avLst/>
          </a:prstGeom>
          <a:noFill/>
        </p:spPr>
        <p:txBody>
          <a:bodyPr wrap="square">
            <a:spAutoFit/>
          </a:bodyPr>
          <a:lstStyle/>
          <a:p>
            <a:r>
              <a:rPr lang="en-US" dirty="0">
                <a:highlight>
                  <a:srgbClr val="FFFFFF"/>
                </a:highlight>
                <a:latin typeface="Arial" panose="020B0604020202020204" pitchFamily="34" charset="0"/>
              </a:rPr>
              <a:t>Figure</a:t>
            </a:r>
            <a:r>
              <a:rPr lang="en-US" b="0" i="0" dirty="0">
                <a:effectLst/>
                <a:highlight>
                  <a:srgbClr val="FFFFFF"/>
                </a:highlight>
                <a:latin typeface="Arial" panose="020B0604020202020204" pitchFamily="34" charset="0"/>
              </a:rPr>
              <a:t> 4: </a:t>
            </a:r>
            <a:r>
              <a:rPr lang="en-US" dirty="0">
                <a:highlight>
                  <a:srgbClr val="FFFFFF"/>
                </a:highlight>
                <a:latin typeface="Arial" panose="020B0604020202020204" pitchFamily="34" charset="0"/>
              </a:rPr>
              <a:t>In the field of 3D image segmentation, there are existing supervised models, weakly supervised models, and self-supervised models</a:t>
            </a:r>
          </a:p>
        </p:txBody>
      </p:sp>
      <p:grpSp>
        <p:nvGrpSpPr>
          <p:cNvPr id="9" name="Group 8">
            <a:extLst>
              <a:ext uri="{FF2B5EF4-FFF2-40B4-BE49-F238E27FC236}">
                <a16:creationId xmlns:a16="http://schemas.microsoft.com/office/drawing/2014/main" id="{0C8F8460-05BA-EFC0-FC42-33C4107F5BC4}"/>
              </a:ext>
            </a:extLst>
          </p:cNvPr>
          <p:cNvGrpSpPr/>
          <p:nvPr/>
        </p:nvGrpSpPr>
        <p:grpSpPr>
          <a:xfrm>
            <a:off x="157056" y="2615303"/>
            <a:ext cx="8342816" cy="2754552"/>
            <a:chOff x="339633" y="2922722"/>
            <a:chExt cx="8342816" cy="2754552"/>
          </a:xfrm>
        </p:grpSpPr>
        <p:grpSp>
          <p:nvGrpSpPr>
            <p:cNvPr id="17" name="Group 16">
              <a:extLst>
                <a:ext uri="{FF2B5EF4-FFF2-40B4-BE49-F238E27FC236}">
                  <a16:creationId xmlns:a16="http://schemas.microsoft.com/office/drawing/2014/main" id="{AD484667-353C-5CD0-803F-6872F4D5D6E9}"/>
                </a:ext>
              </a:extLst>
            </p:cNvPr>
            <p:cNvGrpSpPr/>
            <p:nvPr/>
          </p:nvGrpSpPr>
          <p:grpSpPr>
            <a:xfrm>
              <a:off x="1642638" y="2922722"/>
              <a:ext cx="7039811" cy="2754552"/>
              <a:chOff x="2173857" y="2968424"/>
              <a:chExt cx="7039811" cy="2754552"/>
            </a:xfrm>
          </p:grpSpPr>
          <p:sp>
            <p:nvSpPr>
              <p:cNvPr id="5" name="TextBox 4">
                <a:extLst>
                  <a:ext uri="{FF2B5EF4-FFF2-40B4-BE49-F238E27FC236}">
                    <a16:creationId xmlns:a16="http://schemas.microsoft.com/office/drawing/2014/main" id="{82819C93-47F3-4BC3-AED4-8E0FC8CF305A}"/>
                  </a:ext>
                </a:extLst>
              </p:cNvPr>
              <p:cNvSpPr txBox="1"/>
              <p:nvPr/>
            </p:nvSpPr>
            <p:spPr>
              <a:xfrm>
                <a:off x="3117668" y="2968424"/>
                <a:ext cx="6096000" cy="369332"/>
              </a:xfrm>
              <a:prstGeom prst="rect">
                <a:avLst/>
              </a:prstGeom>
              <a:noFill/>
            </p:spPr>
            <p:txBody>
              <a:bodyPr wrap="square">
                <a:spAutoFit/>
              </a:bodyPr>
              <a:lstStyle/>
              <a:p>
                <a:r>
                  <a:rPr lang="en-US" i="0" dirty="0">
                    <a:effectLst/>
                    <a:highlight>
                      <a:srgbClr val="FFFFFF"/>
                    </a:highlight>
                  </a:rPr>
                  <a:t>CUTS</a:t>
                </a:r>
                <a:endParaRPr lang="en-US" dirty="0"/>
              </a:p>
            </p:txBody>
          </p:sp>
          <p:sp>
            <p:nvSpPr>
              <p:cNvPr id="8" name="TextBox 7">
                <a:extLst>
                  <a:ext uri="{FF2B5EF4-FFF2-40B4-BE49-F238E27FC236}">
                    <a16:creationId xmlns:a16="http://schemas.microsoft.com/office/drawing/2014/main" id="{AE875283-DFB2-AD39-78D0-FD05DA20AE27}"/>
                  </a:ext>
                </a:extLst>
              </p:cNvPr>
              <p:cNvSpPr txBox="1"/>
              <p:nvPr/>
            </p:nvSpPr>
            <p:spPr>
              <a:xfrm>
                <a:off x="3117668" y="3445468"/>
                <a:ext cx="6096000" cy="369332"/>
              </a:xfrm>
              <a:prstGeom prst="rect">
                <a:avLst/>
              </a:prstGeom>
              <a:noFill/>
            </p:spPr>
            <p:txBody>
              <a:bodyPr wrap="square">
                <a:spAutoFit/>
              </a:bodyPr>
              <a:lstStyle/>
              <a:p>
                <a:r>
                  <a:rPr lang="en-US" i="0" dirty="0">
                    <a:effectLst/>
                    <a:highlight>
                      <a:srgbClr val="FFFFFF"/>
                    </a:highlight>
                  </a:rPr>
                  <a:t>Genesis</a:t>
                </a:r>
                <a:endParaRPr lang="en-US" dirty="0"/>
              </a:p>
            </p:txBody>
          </p:sp>
          <p:sp>
            <p:nvSpPr>
              <p:cNvPr id="10" name="TextBox 9">
                <a:extLst>
                  <a:ext uri="{FF2B5EF4-FFF2-40B4-BE49-F238E27FC236}">
                    <a16:creationId xmlns:a16="http://schemas.microsoft.com/office/drawing/2014/main" id="{EC117240-2061-14A0-4B1B-EC8518ABD084}"/>
                  </a:ext>
                </a:extLst>
              </p:cNvPr>
              <p:cNvSpPr txBox="1"/>
              <p:nvPr/>
            </p:nvSpPr>
            <p:spPr>
              <a:xfrm>
                <a:off x="3117668" y="3922512"/>
                <a:ext cx="6096000" cy="369332"/>
              </a:xfrm>
              <a:prstGeom prst="rect">
                <a:avLst/>
              </a:prstGeom>
              <a:noFill/>
            </p:spPr>
            <p:txBody>
              <a:bodyPr wrap="square">
                <a:spAutoFit/>
              </a:bodyPr>
              <a:lstStyle/>
              <a:p>
                <a:r>
                  <a:rPr lang="en-US" i="0" dirty="0" err="1">
                    <a:effectLst/>
                    <a:highlight>
                      <a:srgbClr val="FFFFFF"/>
                    </a:highlight>
                  </a:rPr>
                  <a:t>VoCo</a:t>
                </a:r>
                <a:endParaRPr lang="en-US" dirty="0"/>
              </a:p>
            </p:txBody>
          </p:sp>
          <p:sp>
            <p:nvSpPr>
              <p:cNvPr id="12" name="TextBox 11">
                <a:extLst>
                  <a:ext uri="{FF2B5EF4-FFF2-40B4-BE49-F238E27FC236}">
                    <a16:creationId xmlns:a16="http://schemas.microsoft.com/office/drawing/2014/main" id="{7A8BF28E-E4F6-C5C7-35C3-B74813A83D6B}"/>
                  </a:ext>
                </a:extLst>
              </p:cNvPr>
              <p:cNvSpPr txBox="1"/>
              <p:nvPr/>
            </p:nvSpPr>
            <p:spPr>
              <a:xfrm>
                <a:off x="3117668" y="4399556"/>
                <a:ext cx="6096000" cy="369332"/>
              </a:xfrm>
              <a:prstGeom prst="rect">
                <a:avLst/>
              </a:prstGeom>
              <a:noFill/>
            </p:spPr>
            <p:txBody>
              <a:bodyPr wrap="square">
                <a:spAutoFit/>
              </a:bodyPr>
              <a:lstStyle/>
              <a:p>
                <a:r>
                  <a:rPr lang="en-US" i="0" dirty="0">
                    <a:effectLst/>
                    <a:highlight>
                      <a:srgbClr val="FFFFFF"/>
                    </a:highlight>
                  </a:rPr>
                  <a:t>DAEs</a:t>
                </a:r>
                <a:endParaRPr lang="en-US" dirty="0"/>
              </a:p>
            </p:txBody>
          </p:sp>
          <p:sp>
            <p:nvSpPr>
              <p:cNvPr id="14" name="TextBox 13">
                <a:extLst>
                  <a:ext uri="{FF2B5EF4-FFF2-40B4-BE49-F238E27FC236}">
                    <a16:creationId xmlns:a16="http://schemas.microsoft.com/office/drawing/2014/main" id="{3046BD1E-C951-D815-8ADD-D8F19093AAC9}"/>
                  </a:ext>
                </a:extLst>
              </p:cNvPr>
              <p:cNvSpPr txBox="1"/>
              <p:nvPr/>
            </p:nvSpPr>
            <p:spPr>
              <a:xfrm>
                <a:off x="3117668" y="4876600"/>
                <a:ext cx="6096000" cy="369332"/>
              </a:xfrm>
              <a:prstGeom prst="rect">
                <a:avLst/>
              </a:prstGeom>
              <a:noFill/>
            </p:spPr>
            <p:txBody>
              <a:bodyPr wrap="square">
                <a:spAutoFit/>
              </a:bodyPr>
              <a:lstStyle/>
              <a:p>
                <a:r>
                  <a:rPr lang="en-US" i="0" dirty="0" err="1">
                    <a:effectLst/>
                    <a:highlight>
                      <a:srgbClr val="FFFFFF"/>
                    </a:highlight>
                  </a:rPr>
                  <a:t>UniMiSS</a:t>
                </a:r>
                <a:endParaRPr lang="en-US" dirty="0"/>
              </a:p>
            </p:txBody>
          </p:sp>
          <p:sp>
            <p:nvSpPr>
              <p:cNvPr id="15" name="TextBox 14">
                <a:extLst>
                  <a:ext uri="{FF2B5EF4-FFF2-40B4-BE49-F238E27FC236}">
                    <a16:creationId xmlns:a16="http://schemas.microsoft.com/office/drawing/2014/main" id="{A85C6BA3-1791-B92E-7FC5-5F18A2634593}"/>
                  </a:ext>
                </a:extLst>
              </p:cNvPr>
              <p:cNvSpPr txBox="1"/>
              <p:nvPr/>
            </p:nvSpPr>
            <p:spPr>
              <a:xfrm>
                <a:off x="3117668" y="5353644"/>
                <a:ext cx="6096000" cy="369332"/>
              </a:xfrm>
              <a:prstGeom prst="rect">
                <a:avLst/>
              </a:prstGeom>
              <a:noFill/>
            </p:spPr>
            <p:txBody>
              <a:bodyPr wrap="square">
                <a:spAutoFit/>
              </a:bodyPr>
              <a:lstStyle/>
              <a:p>
                <a:r>
                  <a:rPr lang="en-US" dirty="0">
                    <a:highlight>
                      <a:srgbClr val="FFFFFF"/>
                    </a:highlight>
                  </a:rPr>
                  <a:t>……</a:t>
                </a:r>
                <a:endParaRPr lang="en-US" dirty="0"/>
              </a:p>
            </p:txBody>
          </p:sp>
          <p:sp>
            <p:nvSpPr>
              <p:cNvPr id="16" name="Left Brace 15">
                <a:extLst>
                  <a:ext uri="{FF2B5EF4-FFF2-40B4-BE49-F238E27FC236}">
                    <a16:creationId xmlns:a16="http://schemas.microsoft.com/office/drawing/2014/main" id="{AE078C96-8809-7348-05D9-A2BABE98429A}"/>
                  </a:ext>
                </a:extLst>
              </p:cNvPr>
              <p:cNvSpPr/>
              <p:nvPr/>
            </p:nvSpPr>
            <p:spPr>
              <a:xfrm>
                <a:off x="2173857" y="3153090"/>
                <a:ext cx="943811" cy="2445453"/>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6" name="TextBox 5">
              <a:extLst>
                <a:ext uri="{FF2B5EF4-FFF2-40B4-BE49-F238E27FC236}">
                  <a16:creationId xmlns:a16="http://schemas.microsoft.com/office/drawing/2014/main" id="{FEC5ED59-B0E8-E84F-66EF-425A39CEC27C}"/>
                </a:ext>
              </a:extLst>
            </p:cNvPr>
            <p:cNvSpPr txBox="1"/>
            <p:nvPr/>
          </p:nvSpPr>
          <p:spPr>
            <a:xfrm>
              <a:off x="339633" y="4115332"/>
              <a:ext cx="6096000" cy="369332"/>
            </a:xfrm>
            <a:prstGeom prst="rect">
              <a:avLst/>
            </a:prstGeom>
            <a:noFill/>
          </p:spPr>
          <p:txBody>
            <a:bodyPr wrap="square">
              <a:spAutoFit/>
            </a:bodyPr>
            <a:lstStyle/>
            <a:p>
              <a:r>
                <a:rPr lang="en-US" dirty="0">
                  <a:highlight>
                    <a:srgbClr val="FFFFFF"/>
                  </a:highlight>
                </a:rPr>
                <a:t>self-supervised</a:t>
              </a:r>
              <a:endParaRPr lang="en-US" dirty="0"/>
            </a:p>
          </p:txBody>
        </p:sp>
      </p:grpSp>
      <p:grpSp>
        <p:nvGrpSpPr>
          <p:cNvPr id="18" name="Group 17">
            <a:extLst>
              <a:ext uri="{FF2B5EF4-FFF2-40B4-BE49-F238E27FC236}">
                <a16:creationId xmlns:a16="http://schemas.microsoft.com/office/drawing/2014/main" id="{53D43DA8-C5C0-37F9-9E51-D63BCA699416}"/>
              </a:ext>
            </a:extLst>
          </p:cNvPr>
          <p:cNvGrpSpPr/>
          <p:nvPr/>
        </p:nvGrpSpPr>
        <p:grpSpPr>
          <a:xfrm>
            <a:off x="3322920" y="2585187"/>
            <a:ext cx="8712024" cy="2754552"/>
            <a:chOff x="-29579" y="2922722"/>
            <a:chExt cx="8712024" cy="2754552"/>
          </a:xfrm>
        </p:grpSpPr>
        <p:grpSp>
          <p:nvGrpSpPr>
            <p:cNvPr id="20" name="Group 19">
              <a:extLst>
                <a:ext uri="{FF2B5EF4-FFF2-40B4-BE49-F238E27FC236}">
                  <a16:creationId xmlns:a16="http://schemas.microsoft.com/office/drawing/2014/main" id="{DAA43DFE-D0E4-16FA-5602-DB313F8EEFB4}"/>
                </a:ext>
              </a:extLst>
            </p:cNvPr>
            <p:cNvGrpSpPr/>
            <p:nvPr/>
          </p:nvGrpSpPr>
          <p:grpSpPr>
            <a:xfrm>
              <a:off x="1642638" y="2922722"/>
              <a:ext cx="7039807" cy="2754552"/>
              <a:chOff x="2173857" y="2968424"/>
              <a:chExt cx="7039807" cy="2754552"/>
            </a:xfrm>
          </p:grpSpPr>
          <p:sp>
            <p:nvSpPr>
              <p:cNvPr id="22" name="TextBox 21">
                <a:extLst>
                  <a:ext uri="{FF2B5EF4-FFF2-40B4-BE49-F238E27FC236}">
                    <a16:creationId xmlns:a16="http://schemas.microsoft.com/office/drawing/2014/main" id="{EB461347-A8C1-32B7-2812-4EB4E7137337}"/>
                  </a:ext>
                </a:extLst>
              </p:cNvPr>
              <p:cNvSpPr txBox="1"/>
              <p:nvPr/>
            </p:nvSpPr>
            <p:spPr>
              <a:xfrm>
                <a:off x="3117664" y="2968424"/>
                <a:ext cx="6096000" cy="369332"/>
              </a:xfrm>
              <a:prstGeom prst="rect">
                <a:avLst/>
              </a:prstGeom>
              <a:noFill/>
            </p:spPr>
            <p:txBody>
              <a:bodyPr wrap="square">
                <a:spAutoFit/>
              </a:bodyPr>
              <a:lstStyle/>
              <a:p>
                <a:r>
                  <a:rPr lang="en-US" i="0" dirty="0" err="1">
                    <a:effectLst/>
                    <a:highlight>
                      <a:srgbClr val="FFFFFF"/>
                    </a:highlight>
                  </a:rPr>
                  <a:t>DoDNet</a:t>
                </a:r>
                <a:endParaRPr lang="en-US" dirty="0"/>
              </a:p>
            </p:txBody>
          </p:sp>
          <p:sp>
            <p:nvSpPr>
              <p:cNvPr id="23" name="TextBox 22">
                <a:extLst>
                  <a:ext uri="{FF2B5EF4-FFF2-40B4-BE49-F238E27FC236}">
                    <a16:creationId xmlns:a16="http://schemas.microsoft.com/office/drawing/2014/main" id="{49486D7A-D957-CD79-7384-8BA6F6B6E6A1}"/>
                  </a:ext>
                </a:extLst>
              </p:cNvPr>
              <p:cNvSpPr txBox="1"/>
              <p:nvPr/>
            </p:nvSpPr>
            <p:spPr>
              <a:xfrm>
                <a:off x="3117664" y="3564729"/>
                <a:ext cx="6096000" cy="369332"/>
              </a:xfrm>
              <a:prstGeom prst="rect">
                <a:avLst/>
              </a:prstGeom>
              <a:noFill/>
            </p:spPr>
            <p:txBody>
              <a:bodyPr wrap="square">
                <a:spAutoFit/>
              </a:bodyPr>
              <a:lstStyle/>
              <a:p>
                <a:r>
                  <a:rPr lang="en-US" i="0" dirty="0">
                    <a:solidFill>
                      <a:srgbClr val="0D0D0D"/>
                    </a:solidFill>
                    <a:effectLst/>
                    <a:highlight>
                      <a:srgbClr val="FFFFFF"/>
                    </a:highlight>
                  </a:rPr>
                  <a:t>3D Open-vocabulary</a:t>
                </a:r>
                <a:endParaRPr lang="en-US" dirty="0"/>
              </a:p>
            </p:txBody>
          </p:sp>
          <p:sp>
            <p:nvSpPr>
              <p:cNvPr id="24" name="TextBox 23">
                <a:extLst>
                  <a:ext uri="{FF2B5EF4-FFF2-40B4-BE49-F238E27FC236}">
                    <a16:creationId xmlns:a16="http://schemas.microsoft.com/office/drawing/2014/main" id="{214A3A29-EED8-3A02-5FED-4DF52DEFEF4A}"/>
                  </a:ext>
                </a:extLst>
              </p:cNvPr>
              <p:cNvSpPr txBox="1"/>
              <p:nvPr/>
            </p:nvSpPr>
            <p:spPr>
              <a:xfrm>
                <a:off x="3117664" y="4161034"/>
                <a:ext cx="2247035" cy="369332"/>
              </a:xfrm>
              <a:prstGeom prst="rect">
                <a:avLst/>
              </a:prstGeom>
              <a:noFill/>
            </p:spPr>
            <p:txBody>
              <a:bodyPr wrap="square">
                <a:spAutoFit/>
              </a:bodyPr>
              <a:lstStyle/>
              <a:p>
                <a:r>
                  <a:rPr lang="en-US" i="0" dirty="0">
                    <a:solidFill>
                      <a:srgbClr val="292929"/>
                    </a:solidFill>
                    <a:effectLst/>
                    <a:highlight>
                      <a:srgbClr val="FFFFFF"/>
                    </a:highlight>
                  </a:rPr>
                  <a:t>Probabilistic-aware</a:t>
                </a:r>
              </a:p>
            </p:txBody>
          </p:sp>
          <p:sp>
            <p:nvSpPr>
              <p:cNvPr id="26" name="TextBox 25">
                <a:extLst>
                  <a:ext uri="{FF2B5EF4-FFF2-40B4-BE49-F238E27FC236}">
                    <a16:creationId xmlns:a16="http://schemas.microsoft.com/office/drawing/2014/main" id="{E63B3C87-718D-AD81-C6AC-9B8224D0F07E}"/>
                  </a:ext>
                </a:extLst>
              </p:cNvPr>
              <p:cNvSpPr txBox="1"/>
              <p:nvPr/>
            </p:nvSpPr>
            <p:spPr>
              <a:xfrm>
                <a:off x="3117664" y="4757339"/>
                <a:ext cx="6096000" cy="369332"/>
              </a:xfrm>
              <a:prstGeom prst="rect">
                <a:avLst/>
              </a:prstGeom>
              <a:noFill/>
            </p:spPr>
            <p:txBody>
              <a:bodyPr wrap="square">
                <a:spAutoFit/>
              </a:bodyPr>
              <a:lstStyle/>
              <a:p>
                <a:r>
                  <a:rPr lang="en-US" i="0" dirty="0">
                    <a:solidFill>
                      <a:srgbClr val="0D0D0D"/>
                    </a:solidFill>
                    <a:effectLst/>
                    <a:highlight>
                      <a:srgbClr val="FFFFFF"/>
                    </a:highlight>
                  </a:rPr>
                  <a:t>DINO</a:t>
                </a:r>
                <a:endParaRPr lang="en-US" dirty="0"/>
              </a:p>
            </p:txBody>
          </p:sp>
          <p:sp>
            <p:nvSpPr>
              <p:cNvPr id="27" name="TextBox 26">
                <a:extLst>
                  <a:ext uri="{FF2B5EF4-FFF2-40B4-BE49-F238E27FC236}">
                    <a16:creationId xmlns:a16="http://schemas.microsoft.com/office/drawing/2014/main" id="{A4A0293A-BCDB-FE99-C52F-A6AFEC8F54F0}"/>
                  </a:ext>
                </a:extLst>
              </p:cNvPr>
              <p:cNvSpPr txBox="1"/>
              <p:nvPr/>
            </p:nvSpPr>
            <p:spPr>
              <a:xfrm>
                <a:off x="3117664" y="5353644"/>
                <a:ext cx="6096000" cy="369332"/>
              </a:xfrm>
              <a:prstGeom prst="rect">
                <a:avLst/>
              </a:prstGeom>
              <a:noFill/>
            </p:spPr>
            <p:txBody>
              <a:bodyPr wrap="square">
                <a:spAutoFit/>
              </a:bodyPr>
              <a:lstStyle/>
              <a:p>
                <a:r>
                  <a:rPr lang="en-US" dirty="0">
                    <a:highlight>
                      <a:srgbClr val="FFFFFF"/>
                    </a:highlight>
                  </a:rPr>
                  <a:t>……</a:t>
                </a:r>
                <a:endParaRPr lang="en-US" dirty="0"/>
              </a:p>
            </p:txBody>
          </p:sp>
          <p:sp>
            <p:nvSpPr>
              <p:cNvPr id="28" name="Left Brace 27">
                <a:extLst>
                  <a:ext uri="{FF2B5EF4-FFF2-40B4-BE49-F238E27FC236}">
                    <a16:creationId xmlns:a16="http://schemas.microsoft.com/office/drawing/2014/main" id="{71C13C9B-7153-DC82-D3B4-5A9DF7BABC1D}"/>
                  </a:ext>
                </a:extLst>
              </p:cNvPr>
              <p:cNvSpPr/>
              <p:nvPr/>
            </p:nvSpPr>
            <p:spPr>
              <a:xfrm>
                <a:off x="2173857" y="3153090"/>
                <a:ext cx="943811" cy="2445453"/>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21" name="TextBox 20">
              <a:extLst>
                <a:ext uri="{FF2B5EF4-FFF2-40B4-BE49-F238E27FC236}">
                  <a16:creationId xmlns:a16="http://schemas.microsoft.com/office/drawing/2014/main" id="{A2D83E64-2383-4F1F-67CA-DF104A564A27}"/>
                </a:ext>
              </a:extLst>
            </p:cNvPr>
            <p:cNvSpPr txBox="1"/>
            <p:nvPr/>
          </p:nvSpPr>
          <p:spPr>
            <a:xfrm>
              <a:off x="-29579" y="4140257"/>
              <a:ext cx="6096000" cy="369332"/>
            </a:xfrm>
            <a:prstGeom prst="rect">
              <a:avLst/>
            </a:prstGeom>
            <a:noFill/>
          </p:spPr>
          <p:txBody>
            <a:bodyPr wrap="square">
              <a:spAutoFit/>
            </a:bodyPr>
            <a:lstStyle/>
            <a:p>
              <a:r>
                <a:rPr lang="en-US" dirty="0">
                  <a:highlight>
                    <a:srgbClr val="FFFFFF"/>
                  </a:highlight>
                </a:rPr>
                <a:t>weakly-supervised</a:t>
              </a:r>
              <a:endParaRPr lang="en-US" dirty="0"/>
            </a:p>
          </p:txBody>
        </p:sp>
      </p:grpSp>
      <p:grpSp>
        <p:nvGrpSpPr>
          <p:cNvPr id="29" name="Group 28">
            <a:extLst>
              <a:ext uri="{FF2B5EF4-FFF2-40B4-BE49-F238E27FC236}">
                <a16:creationId xmlns:a16="http://schemas.microsoft.com/office/drawing/2014/main" id="{E6183E57-E9DA-C9DD-A883-CEC75F21FE5E}"/>
              </a:ext>
            </a:extLst>
          </p:cNvPr>
          <p:cNvGrpSpPr/>
          <p:nvPr/>
        </p:nvGrpSpPr>
        <p:grpSpPr>
          <a:xfrm>
            <a:off x="7988415" y="2555071"/>
            <a:ext cx="7903539" cy="2754552"/>
            <a:chOff x="778910" y="2922722"/>
            <a:chExt cx="7903539" cy="2754552"/>
          </a:xfrm>
        </p:grpSpPr>
        <p:grpSp>
          <p:nvGrpSpPr>
            <p:cNvPr id="30" name="Group 29">
              <a:extLst>
                <a:ext uri="{FF2B5EF4-FFF2-40B4-BE49-F238E27FC236}">
                  <a16:creationId xmlns:a16="http://schemas.microsoft.com/office/drawing/2014/main" id="{1D59D86C-D716-948E-B78B-485A6E580082}"/>
                </a:ext>
              </a:extLst>
            </p:cNvPr>
            <p:cNvGrpSpPr/>
            <p:nvPr/>
          </p:nvGrpSpPr>
          <p:grpSpPr>
            <a:xfrm>
              <a:off x="1642638" y="2922722"/>
              <a:ext cx="7039811" cy="2754552"/>
              <a:chOff x="2173857" y="2968424"/>
              <a:chExt cx="7039811" cy="2754552"/>
            </a:xfrm>
          </p:grpSpPr>
          <p:sp>
            <p:nvSpPr>
              <p:cNvPr id="32" name="TextBox 31">
                <a:extLst>
                  <a:ext uri="{FF2B5EF4-FFF2-40B4-BE49-F238E27FC236}">
                    <a16:creationId xmlns:a16="http://schemas.microsoft.com/office/drawing/2014/main" id="{B6FE4D79-9A93-FD39-924F-779E27ED0FC4}"/>
                  </a:ext>
                </a:extLst>
              </p:cNvPr>
              <p:cNvSpPr txBox="1"/>
              <p:nvPr/>
            </p:nvSpPr>
            <p:spPr>
              <a:xfrm>
                <a:off x="3117668" y="2968424"/>
                <a:ext cx="6096000" cy="369332"/>
              </a:xfrm>
              <a:prstGeom prst="rect">
                <a:avLst/>
              </a:prstGeom>
              <a:noFill/>
            </p:spPr>
            <p:txBody>
              <a:bodyPr wrap="square">
                <a:spAutoFit/>
              </a:bodyPr>
              <a:lstStyle/>
              <a:p>
                <a:r>
                  <a:rPr lang="en-US" i="0" dirty="0" err="1">
                    <a:effectLst/>
                    <a:highlight>
                      <a:srgbClr val="FFFFFF"/>
                    </a:highlight>
                  </a:rPr>
                  <a:t>SuPreM</a:t>
                </a:r>
                <a:endParaRPr lang="en-US" dirty="0"/>
              </a:p>
            </p:txBody>
          </p:sp>
          <p:sp>
            <p:nvSpPr>
              <p:cNvPr id="33" name="TextBox 32">
                <a:extLst>
                  <a:ext uri="{FF2B5EF4-FFF2-40B4-BE49-F238E27FC236}">
                    <a16:creationId xmlns:a16="http://schemas.microsoft.com/office/drawing/2014/main" id="{7D48AA7B-C7EA-3ECE-8782-73A675B2F2B3}"/>
                  </a:ext>
                </a:extLst>
              </p:cNvPr>
              <p:cNvSpPr txBox="1"/>
              <p:nvPr/>
            </p:nvSpPr>
            <p:spPr>
              <a:xfrm>
                <a:off x="3117668" y="3763497"/>
                <a:ext cx="6096000" cy="369332"/>
              </a:xfrm>
              <a:prstGeom prst="rect">
                <a:avLst/>
              </a:prstGeom>
              <a:noFill/>
            </p:spPr>
            <p:txBody>
              <a:bodyPr wrap="square">
                <a:spAutoFit/>
              </a:bodyPr>
              <a:lstStyle/>
              <a:p>
                <a:r>
                  <a:rPr lang="en-US" i="0" dirty="0">
                    <a:effectLst/>
                    <a:highlight>
                      <a:srgbClr val="FFFFFF"/>
                    </a:highlight>
                  </a:rPr>
                  <a:t>Med3D</a:t>
                </a:r>
                <a:endParaRPr lang="en-US" dirty="0"/>
              </a:p>
            </p:txBody>
          </p:sp>
          <p:sp>
            <p:nvSpPr>
              <p:cNvPr id="34" name="TextBox 33">
                <a:extLst>
                  <a:ext uri="{FF2B5EF4-FFF2-40B4-BE49-F238E27FC236}">
                    <a16:creationId xmlns:a16="http://schemas.microsoft.com/office/drawing/2014/main" id="{54349739-944C-6AA1-256C-FA70DF933D75}"/>
                  </a:ext>
                </a:extLst>
              </p:cNvPr>
              <p:cNvSpPr txBox="1"/>
              <p:nvPr/>
            </p:nvSpPr>
            <p:spPr>
              <a:xfrm>
                <a:off x="3117668" y="4558570"/>
                <a:ext cx="6096000" cy="369332"/>
              </a:xfrm>
              <a:prstGeom prst="rect">
                <a:avLst/>
              </a:prstGeom>
              <a:noFill/>
            </p:spPr>
            <p:txBody>
              <a:bodyPr wrap="square">
                <a:spAutoFit/>
              </a:bodyPr>
              <a:lstStyle/>
              <a:p>
                <a:r>
                  <a:rPr lang="en-US" i="0" dirty="0">
                    <a:effectLst/>
                    <a:highlight>
                      <a:srgbClr val="FFFFFF"/>
                    </a:highlight>
                  </a:rPr>
                  <a:t>universal model </a:t>
                </a:r>
                <a:endParaRPr lang="en-US" dirty="0"/>
              </a:p>
            </p:txBody>
          </p:sp>
          <p:sp>
            <p:nvSpPr>
              <p:cNvPr id="37" name="TextBox 36">
                <a:extLst>
                  <a:ext uri="{FF2B5EF4-FFF2-40B4-BE49-F238E27FC236}">
                    <a16:creationId xmlns:a16="http://schemas.microsoft.com/office/drawing/2014/main" id="{C736A141-6E8C-0E16-A600-414DB483A428}"/>
                  </a:ext>
                </a:extLst>
              </p:cNvPr>
              <p:cNvSpPr txBox="1"/>
              <p:nvPr/>
            </p:nvSpPr>
            <p:spPr>
              <a:xfrm>
                <a:off x="3117668" y="5353644"/>
                <a:ext cx="6096000" cy="369332"/>
              </a:xfrm>
              <a:prstGeom prst="rect">
                <a:avLst/>
              </a:prstGeom>
              <a:noFill/>
            </p:spPr>
            <p:txBody>
              <a:bodyPr wrap="square">
                <a:spAutoFit/>
              </a:bodyPr>
              <a:lstStyle/>
              <a:p>
                <a:r>
                  <a:rPr lang="en-US" dirty="0">
                    <a:highlight>
                      <a:srgbClr val="FFFFFF"/>
                    </a:highlight>
                  </a:rPr>
                  <a:t>……</a:t>
                </a:r>
                <a:endParaRPr lang="en-US" dirty="0"/>
              </a:p>
            </p:txBody>
          </p:sp>
          <p:sp>
            <p:nvSpPr>
              <p:cNvPr id="38" name="Left Brace 37">
                <a:extLst>
                  <a:ext uri="{FF2B5EF4-FFF2-40B4-BE49-F238E27FC236}">
                    <a16:creationId xmlns:a16="http://schemas.microsoft.com/office/drawing/2014/main" id="{87B2B8BC-CAC9-3111-6866-72EBBE58AD83}"/>
                  </a:ext>
                </a:extLst>
              </p:cNvPr>
              <p:cNvSpPr/>
              <p:nvPr/>
            </p:nvSpPr>
            <p:spPr>
              <a:xfrm>
                <a:off x="2173857" y="3153090"/>
                <a:ext cx="943811" cy="2445453"/>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31" name="TextBox 30">
              <a:extLst>
                <a:ext uri="{FF2B5EF4-FFF2-40B4-BE49-F238E27FC236}">
                  <a16:creationId xmlns:a16="http://schemas.microsoft.com/office/drawing/2014/main" id="{CEE08744-DFC1-3624-9CC9-E9A2DDE67CE8}"/>
                </a:ext>
              </a:extLst>
            </p:cNvPr>
            <p:cNvSpPr txBox="1"/>
            <p:nvPr/>
          </p:nvSpPr>
          <p:spPr>
            <a:xfrm>
              <a:off x="778910" y="4133262"/>
              <a:ext cx="6096000" cy="369332"/>
            </a:xfrm>
            <a:prstGeom prst="rect">
              <a:avLst/>
            </a:prstGeom>
            <a:noFill/>
          </p:spPr>
          <p:txBody>
            <a:bodyPr wrap="square">
              <a:spAutoFit/>
            </a:bodyPr>
            <a:lstStyle/>
            <a:p>
              <a:r>
                <a:rPr lang="en-US" dirty="0">
                  <a:highlight>
                    <a:srgbClr val="FFFFFF"/>
                  </a:highlight>
                </a:rPr>
                <a:t>supervised</a:t>
              </a:r>
              <a:endParaRPr lang="en-US" dirty="0"/>
            </a:p>
          </p:txBody>
        </p:sp>
      </p:grpSp>
    </p:spTree>
    <p:extLst>
      <p:ext uri="{BB962C8B-B14F-4D97-AF65-F5344CB8AC3E}">
        <p14:creationId xmlns:p14="http://schemas.microsoft.com/office/powerpoint/2010/main" val="311770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9005791" y="6394353"/>
            <a:ext cx="2743200" cy="292196"/>
          </a:xfrm>
          <a:prstGeom prst="rect">
            <a:avLst/>
          </a:prstGeom>
        </p:spPr>
        <p:txBody>
          <a:bodyPr/>
          <a:lstStyle/>
          <a:p>
            <a:r>
              <a:rPr lang="en-US" altLang="zh-CN">
                <a:latin typeface="+mn-ea"/>
                <a:sym typeface="Arial" panose="020B0604020202090204" pitchFamily="34" charset="0"/>
              </a:rPr>
              <a:t>&lt; </a:t>
            </a:r>
            <a:fld id="{A548B57D-AE10-4CF7-A9DF-59FEFA91B28E}" type="slidenum">
              <a:rPr lang="zh-CN" altLang="en-US" smtClean="0">
                <a:latin typeface="+mn-ea"/>
                <a:sym typeface="Arial" panose="020B0604020202090204" pitchFamily="34" charset="0"/>
              </a:rPr>
              <a:t>9</a:t>
            </a:fld>
            <a:r>
              <a:rPr lang="zh-CN" altLang="en-US">
                <a:latin typeface="+mn-ea"/>
                <a:sym typeface="Arial" panose="020B0604020202090204" pitchFamily="34" charset="0"/>
              </a:rPr>
              <a:t> </a:t>
            </a:r>
            <a:r>
              <a:rPr lang="en-US" altLang="zh-CN">
                <a:latin typeface="+mn-ea"/>
                <a:sym typeface="Arial" panose="020B0604020202090204" pitchFamily="34" charset="0"/>
              </a:rPr>
              <a:t>&gt;</a:t>
            </a:r>
            <a:endParaRPr lang="zh-CN" altLang="en-US">
              <a:latin typeface="+mn-ea"/>
              <a:sym typeface="Arial" panose="020B0604020202090204" pitchFamily="34" charset="0"/>
            </a:endParaRPr>
          </a:p>
        </p:txBody>
      </p:sp>
      <p:sp>
        <p:nvSpPr>
          <p:cNvPr id="7" name="文本占位符 6"/>
          <p:cNvSpPr>
            <a:spLocks noGrp="1"/>
          </p:cNvSpPr>
          <p:nvPr>
            <p:ph type="body" sz="quarter" idx="4294967295"/>
          </p:nvPr>
        </p:nvSpPr>
        <p:spPr>
          <a:xfrm>
            <a:off x="732972" y="1397768"/>
            <a:ext cx="10515600" cy="4659044"/>
          </a:xfrm>
        </p:spPr>
        <p:txBody>
          <a:bodyPr>
            <a:normAutofit/>
          </a:bodyPr>
          <a:lstStyle/>
          <a:p>
            <a:pPr marL="925830" lvl="1" indent="-468630" eaLnBrk="0" fontAlgn="base" hangingPunct="0">
              <a:lnSpc>
                <a:spcPct val="150000"/>
              </a:lnSpc>
              <a:spcBef>
                <a:spcPct val="20000"/>
              </a:spcBef>
              <a:spcAft>
                <a:spcPct val="0"/>
              </a:spcAft>
              <a:buClr>
                <a:srgbClr val="000099"/>
              </a:buClr>
              <a:buFont typeface="Wingdings" panose="05000000000000000000" pitchFamily="2" charset="2"/>
              <a:buChar char="o"/>
              <a:defRPr/>
            </a:pPr>
            <a:r>
              <a:rPr lang="en-US" altLang="zh-CN" dirty="0"/>
              <a:t>Sending emails to the authors of some excellent models to request their pretrained weights.</a:t>
            </a:r>
          </a:p>
          <a:p>
            <a:pPr marL="457200" lvl="1" indent="0" eaLnBrk="0" fontAlgn="base" hangingPunct="0">
              <a:lnSpc>
                <a:spcPct val="150000"/>
              </a:lnSpc>
              <a:spcBef>
                <a:spcPct val="20000"/>
              </a:spcBef>
              <a:spcAft>
                <a:spcPct val="0"/>
              </a:spcAft>
              <a:buClr>
                <a:srgbClr val="CC0000"/>
              </a:buClr>
              <a:buNone/>
              <a:defRPr/>
            </a:pPr>
            <a:r>
              <a:rPr lang="zh-CN" altLang="en-US" kern="0" dirty="0">
                <a:solidFill>
                  <a:srgbClr val="000000"/>
                </a:solidFill>
              </a:rPr>
              <a:t> </a:t>
            </a:r>
            <a:endParaRPr lang="en-US" altLang="zh-CN" u="sng" kern="0" dirty="0">
              <a:solidFill>
                <a:srgbClr val="000000"/>
              </a:solidFill>
            </a:endParaRPr>
          </a:p>
        </p:txBody>
      </p:sp>
      <p:sp>
        <p:nvSpPr>
          <p:cNvPr id="4" name="标题 3"/>
          <p:cNvSpPr>
            <a:spLocks noGrp="1"/>
          </p:cNvSpPr>
          <p:nvPr>
            <p:ph type="title"/>
          </p:nvPr>
        </p:nvSpPr>
        <p:spPr>
          <a:xfrm>
            <a:off x="438150" y="171451"/>
            <a:ext cx="9056851" cy="617518"/>
          </a:xfrm>
        </p:spPr>
        <p:txBody>
          <a:bodyPr>
            <a:normAutofit/>
          </a:bodyPr>
          <a:lstStyle/>
          <a:p>
            <a:r>
              <a:rPr lang="en-US" sz="2800" dirty="0">
                <a:latin typeface="+mn-ea"/>
                <a:ea typeface="+mn-ea"/>
                <a:sym typeface="Arial" panose="020B0604020202090204" pitchFamily="34" charset="0"/>
              </a:rPr>
              <a:t>Background - Completed Work 5</a:t>
            </a:r>
            <a:endParaRPr sz="2800" dirty="0">
              <a:latin typeface="+mn-ea"/>
              <a:ea typeface="+mn-ea"/>
              <a:sym typeface="Arial" panose="020B0604020202090204" pitchFamily="34" charset="0"/>
            </a:endParaRPr>
          </a:p>
        </p:txBody>
      </p:sp>
      <p:pic>
        <p:nvPicPr>
          <p:cNvPr id="6" name="Picture 5">
            <a:extLst>
              <a:ext uri="{FF2B5EF4-FFF2-40B4-BE49-F238E27FC236}">
                <a16:creationId xmlns:a16="http://schemas.microsoft.com/office/drawing/2014/main" id="{236605BE-CE66-C22A-0A14-0AB049A173CD}"/>
              </a:ext>
            </a:extLst>
          </p:cNvPr>
          <p:cNvPicPr>
            <a:picLocks noChangeAspect="1"/>
          </p:cNvPicPr>
          <p:nvPr/>
        </p:nvPicPr>
        <p:blipFill>
          <a:blip r:embed="rId3"/>
          <a:stretch>
            <a:fillRect/>
          </a:stretch>
        </p:blipFill>
        <p:spPr>
          <a:xfrm>
            <a:off x="1864792" y="2656640"/>
            <a:ext cx="7882758" cy="2911868"/>
          </a:xfrm>
          <a:prstGeom prst="rect">
            <a:avLst/>
          </a:prstGeom>
        </p:spPr>
      </p:pic>
      <p:sp>
        <p:nvSpPr>
          <p:cNvPr id="10" name="TextBox 9">
            <a:extLst>
              <a:ext uri="{FF2B5EF4-FFF2-40B4-BE49-F238E27FC236}">
                <a16:creationId xmlns:a16="http://schemas.microsoft.com/office/drawing/2014/main" id="{C3E3F9AE-C987-DBE4-5960-037D7C280F8E}"/>
              </a:ext>
            </a:extLst>
          </p:cNvPr>
          <p:cNvSpPr txBox="1"/>
          <p:nvPr/>
        </p:nvSpPr>
        <p:spPr>
          <a:xfrm>
            <a:off x="2333891" y="5811944"/>
            <a:ext cx="7593878" cy="369332"/>
          </a:xfrm>
          <a:prstGeom prst="rect">
            <a:avLst/>
          </a:prstGeom>
          <a:noFill/>
        </p:spPr>
        <p:txBody>
          <a:bodyPr wrap="square">
            <a:spAutoFit/>
          </a:bodyPr>
          <a:lstStyle/>
          <a:p>
            <a:r>
              <a:rPr lang="en-US" dirty="0">
                <a:highlight>
                  <a:srgbClr val="FFFFFF"/>
                </a:highlight>
                <a:latin typeface="Arial" panose="020B0604020202020204" pitchFamily="34" charset="0"/>
              </a:rPr>
              <a:t>Figure</a:t>
            </a:r>
            <a:r>
              <a:rPr lang="en-US" b="0" i="0" dirty="0">
                <a:effectLst/>
                <a:highlight>
                  <a:srgbClr val="FFFFFF"/>
                </a:highlight>
                <a:latin typeface="Arial" panose="020B0604020202020204" pitchFamily="34" charset="0"/>
              </a:rPr>
              <a:t> 5</a:t>
            </a:r>
            <a:r>
              <a:rPr lang="en-US" dirty="0">
                <a:highlight>
                  <a:srgbClr val="FFFFFF"/>
                </a:highlight>
                <a:latin typeface="Arial" panose="020B0604020202020204" pitchFamily="34" charset="0"/>
              </a:rPr>
              <a:t>: Alice's author agreed to provide us with the pretrained weights.</a:t>
            </a:r>
          </a:p>
        </p:txBody>
      </p:sp>
    </p:spTree>
    <p:extLst>
      <p:ext uri="{BB962C8B-B14F-4D97-AF65-F5344CB8AC3E}">
        <p14:creationId xmlns:p14="http://schemas.microsoft.com/office/powerpoint/2010/main" val="691556680"/>
      </p:ext>
    </p:extLst>
  </p:cSld>
  <p:clrMapOvr>
    <a:masterClrMapping/>
  </p:clrMapOvr>
</p:sld>
</file>

<file path=ppt/theme/theme1.xml><?xml version="1.0" encoding="utf-8"?>
<a:theme xmlns:a="http://schemas.openxmlformats.org/drawingml/2006/main" name="自定义设计方案">
  <a:themeElements>
    <a:clrScheme name="Custom 2">
      <a:dk1>
        <a:srgbClr val="000000"/>
      </a:dk1>
      <a:lt1>
        <a:srgbClr val="FFFFFF"/>
      </a:lt1>
      <a:dk2>
        <a:srgbClr val="768395"/>
      </a:dk2>
      <a:lt2>
        <a:srgbClr val="F0F0F0"/>
      </a:lt2>
      <a:accent1>
        <a:srgbClr val="230496"/>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1249</TotalTime>
  <Words>1120</Words>
  <Application>Microsoft Office PowerPoint</Application>
  <PresentationFormat>Widescreen</PresentationFormat>
  <Paragraphs>115</Paragraphs>
  <Slides>12</Slides>
  <Notes>12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12</vt:i4>
      </vt:variant>
    </vt:vector>
  </HeadingPairs>
  <TitlesOfParts>
    <vt:vector size="25" baseType="lpstr">
      <vt:lpstr>等线</vt:lpstr>
      <vt:lpstr>等线 Light</vt:lpstr>
      <vt:lpstr>微软雅黑</vt:lpstr>
      <vt:lpstr>Söhne</vt:lpstr>
      <vt:lpstr>Arial</vt:lpstr>
      <vt:lpstr>Calibri</vt:lpstr>
      <vt:lpstr>Lato</vt:lpstr>
      <vt:lpstr>Segoe UI</vt:lpstr>
      <vt:lpstr>Segoe UI Light</vt:lpstr>
      <vt:lpstr>Wingdings</vt:lpstr>
      <vt:lpstr>自定义设计方案</vt:lpstr>
      <vt:lpstr>2_自定义设计方案</vt:lpstr>
      <vt:lpstr>1_自定义设计方案</vt:lpstr>
      <vt:lpstr>PowerPoint Presentation</vt:lpstr>
      <vt:lpstr>Background</vt:lpstr>
      <vt:lpstr>Background</vt:lpstr>
      <vt:lpstr>Background</vt:lpstr>
      <vt:lpstr>Background - Completed Work 1</vt:lpstr>
      <vt:lpstr>Background - Completed Work 2</vt:lpstr>
      <vt:lpstr>Background - Completed Work 3</vt:lpstr>
      <vt:lpstr>Background - Completed Work 4</vt:lpstr>
      <vt:lpstr>Background - Completed Work 5</vt:lpstr>
      <vt:lpstr>Research  Content</vt:lpstr>
      <vt:lpstr>Research Method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Yujie Chen (FESCO Adecco Human Resources)</cp:lastModifiedBy>
  <cp:revision>9</cp:revision>
  <cp:lastPrinted>2020-12-19T11:41:11Z</cp:lastPrinted>
  <dcterms:created xsi:type="dcterms:W3CDTF">2020-12-19T11:41:11Z</dcterms:created>
  <dcterms:modified xsi:type="dcterms:W3CDTF">2024-05-13T14:55:43Z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2052-2.8.0.4624</vt:lpwstr>
  </property>
</Properties>
</file>